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8" r:id="rId3"/>
    <p:sldId id="309" r:id="rId4"/>
    <p:sldId id="303" r:id="rId5"/>
    <p:sldId id="304" r:id="rId6"/>
    <p:sldId id="305" r:id="rId7"/>
    <p:sldId id="306" r:id="rId8"/>
    <p:sldId id="310" r:id="rId9"/>
    <p:sldId id="311" r:id="rId10"/>
    <p:sldId id="274" r:id="rId11"/>
    <p:sldId id="312" r:id="rId12"/>
    <p:sldId id="276" r:id="rId13"/>
    <p:sldId id="308" r:id="rId14"/>
    <p:sldId id="307" r:id="rId15"/>
    <p:sldId id="289" r:id="rId16"/>
    <p:sldId id="290" r:id="rId17"/>
    <p:sldId id="291" r:id="rId18"/>
    <p:sldId id="313" r:id="rId19"/>
    <p:sldId id="292" r:id="rId20"/>
    <p:sldId id="293" r:id="rId21"/>
    <p:sldId id="281" r:id="rId22"/>
    <p:sldId id="294" r:id="rId23"/>
    <p:sldId id="295" r:id="rId24"/>
    <p:sldId id="296" r:id="rId25"/>
    <p:sldId id="285" r:id="rId26"/>
    <p:sldId id="298" r:id="rId27"/>
    <p:sldId id="299" r:id="rId28"/>
    <p:sldId id="287" r:id="rId29"/>
    <p:sldId id="271"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Open Sans ExtraBold" panose="020B0606030504020204" pitchFamily="34" charset="0"/>
      <p:bold r:id="rId40"/>
      <p:italic r:id="rId41"/>
      <p:boldItalic r:id="rId42"/>
    </p:embeddedFont>
    <p:embeddedFont>
      <p:font typeface="Open Sans Light" panose="020B030603050402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hlCpfmJ5JzYSvsjejaJVpS+wq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76928" autoAdjust="0"/>
  </p:normalViewPr>
  <p:slideViewPr>
    <p:cSldViewPr snapToGrid="0">
      <p:cViewPr varScale="1">
        <p:scale>
          <a:sx n="63" d="100"/>
          <a:sy n="63" d="100"/>
        </p:scale>
        <p:origin x="112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 name="Google Shape;1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315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0587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buNone/>
            </a:pPr>
            <a:r>
              <a:rPr lang="en-US" i="1" dirty="0"/>
              <a:t>Registration</a:t>
            </a:r>
            <a:r>
              <a:rPr lang="en-US" i="1" baseline="0" dirty="0"/>
              <a:t> Opening Soon</a:t>
            </a:r>
            <a:endParaRPr lang="en-US" i="1" dirty="0"/>
          </a:p>
        </p:txBody>
      </p:sp>
    </p:spTree>
    <p:extLst>
      <p:ext uri="{BB962C8B-B14F-4D97-AF65-F5344CB8AC3E}">
        <p14:creationId xmlns:p14="http://schemas.microsoft.com/office/powerpoint/2010/main" val="251971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AACRAO is taking the well-loved AACRAO annual meeting session favorite, “Ask the FERPA Professor with LeRoy </a:t>
            </a:r>
            <a:r>
              <a:rPr lang="en-US" sz="1100" b="0" i="0" u="none" strike="noStrike" cap="none" dirty="0" err="1">
                <a:solidFill>
                  <a:srgbClr val="000000"/>
                </a:solidFill>
                <a:effectLst/>
                <a:latin typeface="Arial"/>
                <a:ea typeface="Arial"/>
                <a:cs typeface="Arial"/>
                <a:sym typeface="Arial"/>
              </a:rPr>
              <a:t>Rooker</a:t>
            </a:r>
            <a:r>
              <a:rPr lang="en-US" sz="1100" b="0" i="0" u="none" strike="noStrike" cap="none" dirty="0">
                <a:solidFill>
                  <a:srgbClr val="000000"/>
                </a:solidFill>
                <a:effectLst/>
                <a:latin typeface="Arial"/>
                <a:ea typeface="Arial"/>
                <a:cs typeface="Arial"/>
                <a:sym typeface="Arial"/>
              </a:rPr>
              <a:t>”, on the road and we invite you to join moderator, Dr. Helen B. Garrett, University of Washington, as she facilitates LeRoy responding to your FERPA questions.  Whether you are new to FERPA or are a seasoned expert, this webinar will allow you to come with your burning FERPA questions and to ask the top expert of them all, LeRoy </a:t>
            </a:r>
            <a:r>
              <a:rPr lang="en-US" sz="1100" b="0" i="0" u="none" strike="noStrike" cap="none" dirty="0" err="1">
                <a:solidFill>
                  <a:srgbClr val="000000"/>
                </a:solidFill>
                <a:effectLst/>
                <a:latin typeface="Arial"/>
                <a:ea typeface="Arial"/>
                <a:cs typeface="Arial"/>
                <a:sym typeface="Arial"/>
              </a:rPr>
              <a:t>Rooker</a:t>
            </a:r>
            <a:r>
              <a:rPr lang="en-US" sz="1100" b="0" i="0" u="none" strike="noStrike" cap="none" dirty="0">
                <a:solidFill>
                  <a:srgbClr val="000000"/>
                </a:solidFill>
                <a:effectLst/>
                <a:latin typeface="Arial"/>
                <a:ea typeface="Arial"/>
                <a:cs typeface="Arial"/>
                <a:sym typeface="Arial"/>
              </a:rPr>
              <a:t>.  The format will be a webinar where you can post your questions in the chat and LeRoy will respond.</a:t>
            </a:r>
            <a:endParaRPr lang="en-US" i="1" dirty="0"/>
          </a:p>
        </p:txBody>
      </p:sp>
    </p:spTree>
    <p:extLst>
      <p:ext uri="{BB962C8B-B14F-4D97-AF65-F5344CB8AC3E}">
        <p14:creationId xmlns:p14="http://schemas.microsoft.com/office/powerpoint/2010/main" val="330655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AACRAO SEM Conference| November 5-8,</a:t>
            </a:r>
            <a:r>
              <a:rPr lang="en-US" baseline="0" dirty="0"/>
              <a:t> 2023</a:t>
            </a:r>
            <a:r>
              <a:rPr lang="en-US" dirty="0"/>
              <a:t>| Registration opening soon. </a:t>
            </a:r>
          </a:p>
        </p:txBody>
      </p:sp>
    </p:spTree>
    <p:extLst>
      <p:ext uri="{BB962C8B-B14F-4D97-AF65-F5344CB8AC3E}">
        <p14:creationId xmlns:p14="http://schemas.microsoft.com/office/powerpoint/2010/main" val="159912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c76effe282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dirty="0"/>
              <a:t>There’s a whole webpage for</a:t>
            </a:r>
            <a:r>
              <a:rPr lang="en-US" baseline="0" dirty="0"/>
              <a:t> our State and Regional Organizations</a:t>
            </a:r>
          </a:p>
          <a:p>
            <a:pPr marL="457200" indent="-298450"/>
            <a:r>
              <a:rPr lang="en-US" baseline="0" dirty="0"/>
              <a:t>Update your leadership roster</a:t>
            </a:r>
          </a:p>
          <a:p>
            <a:pPr marL="457200" indent="-298450"/>
            <a:r>
              <a:rPr lang="en-US" baseline="0" dirty="0"/>
              <a:t>Request an AACRAO rep for your conference</a:t>
            </a:r>
          </a:p>
          <a:p>
            <a:pPr marL="457200" indent="-298450"/>
            <a:r>
              <a:rPr lang="en-US" baseline="0" dirty="0"/>
              <a:t>Learn about upcoming S&amp;R related events and trainings</a:t>
            </a:r>
          </a:p>
          <a:p>
            <a:pPr marL="457200" indent="-298450"/>
            <a:r>
              <a:rPr lang="en-US" baseline="0" dirty="0"/>
              <a:t>Read the S&amp;R “How To” Guide</a:t>
            </a:r>
          </a:p>
          <a:p>
            <a:pPr marL="457200" indent="-298450"/>
            <a:r>
              <a:rPr lang="en-US" baseline="0" dirty="0"/>
              <a:t>Join the S&amp;R Treasurers Group</a:t>
            </a:r>
          </a:p>
          <a:p>
            <a:pPr marL="457200" indent="-298450"/>
            <a:r>
              <a:rPr lang="en-US" baseline="0" dirty="0"/>
              <a:t>Join the S&amp;R Leadership Group</a:t>
            </a:r>
            <a:endParaRPr lang="en-US" dirty="0"/>
          </a:p>
          <a:p>
            <a:pPr marL="0" lvl="0" indent="0" algn="l" rtl="0">
              <a:lnSpc>
                <a:spcPct val="100000"/>
              </a:lnSpc>
              <a:spcBef>
                <a:spcPts val="0"/>
              </a:spcBef>
              <a:spcAft>
                <a:spcPts val="0"/>
              </a:spcAft>
              <a:buSzPts val="1100"/>
              <a:buNone/>
            </a:pPr>
            <a:endParaRPr dirty="0"/>
          </a:p>
        </p:txBody>
      </p:sp>
      <p:sp>
        <p:nvSpPr>
          <p:cNvPr id="104" name="Google Shape;104;g1c76effe282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009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t>The State and Regional Fundamentals</a:t>
            </a:r>
            <a:r>
              <a:rPr lang="en-US" baseline="0" dirty="0"/>
              <a:t> is FREE for both member and non-members. </a:t>
            </a:r>
          </a:p>
          <a:p>
            <a:pPr marL="158750" indent="0">
              <a:buNone/>
            </a:pPr>
            <a:endParaRPr lang="en-US" dirty="0"/>
          </a:p>
          <a:p>
            <a:r>
              <a:rPr lang="en-US" dirty="0"/>
              <a:t>In addition to our traditional cohort faculty led online courses like </a:t>
            </a:r>
            <a:r>
              <a:rPr lang="en-US" dirty="0" err="1"/>
              <a:t>Reg</a:t>
            </a:r>
            <a:r>
              <a:rPr lang="en-US" dirty="0"/>
              <a:t> 101 , The Essentials of SEM and Project Management, we now offer more than 20 self-paced learning modules that are tied to the competencies and proficiencies that you need to do you job—its learning available when you want it at a price that is affordable.  We have several foundational courses that are free for members, and all of our self-paced modules offer a micro-credential upon completion.  Whether you want to upskill yourself or train new staff, AACRAO has the learning you need to keep you current in your role. </a:t>
            </a:r>
          </a:p>
          <a:p>
            <a:endParaRPr lang="en-US" dirty="0"/>
          </a:p>
          <a:p>
            <a:r>
              <a:rPr lang="en-US" dirty="0"/>
              <a:t>There are more than a dozen more courses in development, and we are currently seeking faculty on a variety of topics in the records profession, so if you have knowledge to share and want to get involved, find me at the conference. </a:t>
            </a:r>
          </a:p>
          <a:p>
            <a:pPr marL="0" lvl="0" indent="0" algn="l" rtl="0">
              <a:lnSpc>
                <a:spcPct val="100000"/>
              </a:lnSpc>
              <a:spcBef>
                <a:spcPts val="0"/>
              </a:spcBef>
              <a:spcAft>
                <a:spcPts val="0"/>
              </a:spcAft>
              <a:buSzPts val="1100"/>
              <a:buNone/>
            </a:pPr>
            <a:endParaRPr dirty="0"/>
          </a:p>
        </p:txBody>
      </p:sp>
      <p:sp>
        <p:nvSpPr>
          <p:cNvPr id="149" name="Google Shape;1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367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Virtual and in-person meetings, webinars, coffee breaks, traditional cohort-based online courses, and more can be found in the calendar. Visit often, because new things are added daily.  Watch your inbox for This month at AACRAO, which highlights some of the many opportunities. And while we would prefer you join, we know that isn’t always possible.  Every month we have *some* opportunities available for non-members. </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497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Virtual and in-person meetings, webinars, coffee breaks, traditional cohort-based online courses, and more can be found in the calendar. Visit often, because new things are added daily.  Watch your inbox for This month at AACRAO, which highlights some of the many opportunities. And while we would prefer you join, we know that isn’t always possible.  Every month we have *some* opportunities available for non-members. </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408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lang="en-US" dirty="0"/>
          </a:p>
          <a:p>
            <a:pPr marL="457200" lvl="0" indent="-298450" algn="l" rtl="0">
              <a:lnSpc>
                <a:spcPct val="100000"/>
              </a:lnSpc>
              <a:spcBef>
                <a:spcPts val="0"/>
              </a:spcBef>
              <a:spcAft>
                <a:spcPts val="0"/>
              </a:spcAft>
              <a:buSzPts val="1100"/>
              <a:buChar char="●"/>
            </a:pPr>
            <a:r>
              <a:rPr lang="en-US" dirty="0"/>
              <a:t>For a full list of reports, visit https://www.aacrao.org/research-publications/research</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196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c76effe282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g1c76effe282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rgbClr val="000000"/>
                </a:solidFill>
              </a:rPr>
              <a:t>Newest</a:t>
            </a:r>
            <a:r>
              <a:rPr lang="en-US" baseline="0" dirty="0">
                <a:solidFill>
                  <a:srgbClr val="000000"/>
                </a:solidFill>
              </a:rPr>
              <a:t> Release – </a:t>
            </a:r>
            <a:r>
              <a:rPr lang="en-US" i="1" baseline="0" dirty="0">
                <a:solidFill>
                  <a:srgbClr val="000000"/>
                </a:solidFill>
              </a:rPr>
              <a:t>SEM in Action</a:t>
            </a:r>
            <a:endParaRPr lang="en-US" baseline="0" dirty="0">
              <a:solidFill>
                <a:srgbClr val="000000"/>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baseline="0" dirty="0">
              <a:solidFill>
                <a:srgbClr val="000000"/>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solidFill>
                  <a:srgbClr val="000000"/>
                </a:solidFill>
              </a:rPr>
              <a:t>A few other popular recent releases:</a:t>
            </a:r>
          </a:p>
          <a:p>
            <a:pPr marL="914400" lvl="1" indent="-298450" algn="l" rtl="0">
              <a:lnSpc>
                <a:spcPct val="100000"/>
              </a:lnSpc>
              <a:spcBef>
                <a:spcPts val="0"/>
              </a:spcBef>
              <a:spcAft>
                <a:spcPts val="0"/>
              </a:spcAft>
              <a:buSzPts val="1100"/>
              <a:buChar char="●"/>
            </a:pPr>
            <a:r>
              <a:rPr lang="en-US" i="1" baseline="0" dirty="0">
                <a:solidFill>
                  <a:schemeClr val="dk1"/>
                </a:solidFill>
              </a:rPr>
              <a:t>The Effectiveness of SEM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baseline="0" dirty="0">
                <a:solidFill>
                  <a:srgbClr val="000000"/>
                </a:solidFill>
              </a:rPr>
              <a:t>The Basic Guide to Financial Aid</a:t>
            </a:r>
            <a:endParaRPr lang="en-US" i="1" baseline="0" dirty="0">
              <a:solidFill>
                <a:schemeClr val="dk1"/>
              </a:solidFill>
            </a:endParaRPr>
          </a:p>
          <a:p>
            <a:pPr marL="914400" lvl="1" indent="-298450" algn="l" rtl="0">
              <a:lnSpc>
                <a:spcPct val="100000"/>
              </a:lnSpc>
              <a:spcBef>
                <a:spcPts val="0"/>
              </a:spcBef>
              <a:spcAft>
                <a:spcPts val="0"/>
              </a:spcAft>
              <a:buSzPts val="1100"/>
              <a:buChar char="●"/>
            </a:pPr>
            <a:endParaRPr lang="en-US" i="1" baseline="0" dirty="0">
              <a:solidFill>
                <a:schemeClr val="dk1"/>
              </a:solidFill>
            </a:endParaRPr>
          </a:p>
          <a:p>
            <a:pPr marL="457200" lvl="0" indent="-298450" algn="l" rtl="0">
              <a:lnSpc>
                <a:spcPct val="100000"/>
              </a:lnSpc>
              <a:spcBef>
                <a:spcPts val="0"/>
              </a:spcBef>
              <a:spcAft>
                <a:spcPts val="0"/>
              </a:spcAft>
              <a:buSzPts val="1100"/>
              <a:buChar char="●"/>
            </a:pPr>
            <a:r>
              <a:rPr lang="en-US" i="0" baseline="0" dirty="0">
                <a:solidFill>
                  <a:schemeClr val="dk1"/>
                </a:solidFill>
              </a:rPr>
              <a:t>Link to the full catalogue - https://www.aacrao.org/docs/default-source/pubs/aacrao-publications-catalog-2022-2023.pdf?sfvrsn=3e40a978_2</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5935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culmination of a two year project with AACRAO Corporate Partner College Source has resulted in the launch of Higher Ed Policy a searchable database of institutional catalog-based policy.  Extensively beta-tested by select AACRAO members, this project was fully released earlier this month. . Accessible only to roster members from AACRAO member institutions, Higher Ed Policy Central gives users the ability to explore, compare, and analyze institutional policies from more than 1200 institutions of all types and sizes. This tool assists policy writers, researchers, and AACRAO members as a whole.</a:t>
            </a:r>
          </a:p>
        </p:txBody>
      </p:sp>
    </p:spTree>
    <p:extLst>
      <p:ext uri="{BB962C8B-B14F-4D97-AF65-F5344CB8AC3E}">
        <p14:creationId xmlns:p14="http://schemas.microsoft.com/office/powerpoint/2010/main" val="58396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c76effe282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AACRAO EDGE continues to get</a:t>
            </a:r>
            <a:r>
              <a:rPr lang="en-US" baseline="0" dirty="0"/>
              <a:t> updated frequently.  For a list of the latest updates, please visit https://www.aacrao.org/edge</a:t>
            </a:r>
            <a:endParaRPr lang="en-US" dirty="0"/>
          </a:p>
          <a:p>
            <a:pPr marL="0" lvl="0" indent="0" algn="l" rtl="0">
              <a:lnSpc>
                <a:spcPct val="100000"/>
              </a:lnSpc>
              <a:spcBef>
                <a:spcPts val="0"/>
              </a:spcBef>
              <a:spcAft>
                <a:spcPts val="0"/>
              </a:spcAft>
              <a:buSzPts val="1100"/>
              <a:buNone/>
            </a:pPr>
            <a:endParaRPr dirty="0"/>
          </a:p>
        </p:txBody>
      </p:sp>
      <p:sp>
        <p:nvSpPr>
          <p:cNvPr id="104" name="Google Shape;104;g1c76effe282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8978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As of March 2020, Jobs Online was rebranded as AACRAO Jobs.</a:t>
            </a:r>
          </a:p>
          <a:p>
            <a:pPr marL="457200" lvl="0" indent="-298450" algn="l" rtl="0">
              <a:lnSpc>
                <a:spcPct val="100000"/>
              </a:lnSpc>
              <a:spcBef>
                <a:spcPts val="0"/>
              </a:spcBef>
              <a:spcAft>
                <a:spcPts val="0"/>
              </a:spcAft>
              <a:buSzPts val="1100"/>
              <a:buChar char="●"/>
            </a:pPr>
            <a:r>
              <a:rPr lang="en-US" dirty="0"/>
              <a:t>An email newsletter is sent monthly to all members with information about the most recent postings on AACRAO jobs.</a:t>
            </a:r>
          </a:p>
          <a:p>
            <a:pPr marL="457200" lvl="0" indent="-298450" algn="l" rtl="0">
              <a:lnSpc>
                <a:spcPct val="100000"/>
              </a:lnSpc>
              <a:spcBef>
                <a:spcPts val="0"/>
              </a:spcBef>
              <a:spcAft>
                <a:spcPts val="0"/>
              </a:spcAft>
              <a:buSzPts val="1100"/>
              <a:buChar char="●"/>
            </a:pPr>
            <a:r>
              <a:rPr lang="en-US" dirty="0"/>
              <a:t>Weekly outreach efforts continue to be made weekly to institutions and companies advertising higher education jobs.</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3411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aseline="0" dirty="0"/>
              <a:t>Our Book clubs and podcasts are free resources for members and non-members alike. </a:t>
            </a:r>
          </a:p>
          <a:p>
            <a:pPr marL="457200" lvl="0" indent="-298450" algn="l" rtl="0">
              <a:lnSpc>
                <a:spcPct val="100000"/>
              </a:lnSpc>
              <a:spcBef>
                <a:spcPts val="0"/>
              </a:spcBef>
              <a:spcAft>
                <a:spcPts val="0"/>
              </a:spcAft>
              <a:buSzPts val="1100"/>
              <a:buChar char="●"/>
            </a:pPr>
            <a:r>
              <a:rPr lang="en-US" baseline="0" dirty="0"/>
              <a:t>Our newest podcast is Transfer Tea</a:t>
            </a:r>
          </a:p>
          <a:p>
            <a:pPr marL="457200" lvl="0" indent="-298450" algn="l" rtl="0">
              <a:lnSpc>
                <a:spcPct val="100000"/>
              </a:lnSpc>
              <a:spcBef>
                <a:spcPts val="0"/>
              </a:spcBef>
              <a:spcAft>
                <a:spcPts val="0"/>
              </a:spcAft>
              <a:buSzPts val="1100"/>
              <a:buChar char="●"/>
            </a:pPr>
            <a:r>
              <a:rPr lang="en-US" baseline="0" dirty="0"/>
              <a:t>Join the email list for updates on the next book club meeting and selection - https://www.aacrao.org/who-we-are/aacrao-community/book-club</a:t>
            </a:r>
          </a:p>
        </p:txBody>
      </p:sp>
      <p:sp>
        <p:nvSpPr>
          <p:cNvPr id="149" name="Google Shape;1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7990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43203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AACRAO Members</a:t>
            </a:r>
            <a:r>
              <a:rPr lang="en-US" baseline="0" dirty="0"/>
              <a:t> can gather on the fourth Thursday of most months. Attend, submit your discussion ideas or become a moderator.</a:t>
            </a:r>
            <a:endParaRPr lang="en-US" dirty="0"/>
          </a:p>
          <a:p>
            <a:r>
              <a:rPr lang="en-US" dirty="0"/>
              <a:t>Upcoming Meeting Dates</a:t>
            </a:r>
            <a:r>
              <a:rPr lang="en-US" baseline="0" dirty="0"/>
              <a:t> are attached for 2023.</a:t>
            </a:r>
            <a:endParaRPr lang="en-US" dirty="0"/>
          </a:p>
          <a:p>
            <a:endParaRPr lang="en-US" dirty="0"/>
          </a:p>
        </p:txBody>
      </p:sp>
    </p:spTree>
    <p:extLst>
      <p:ext uri="{BB962C8B-B14F-4D97-AF65-F5344CB8AC3E}">
        <p14:creationId xmlns:p14="http://schemas.microsoft.com/office/powerpoint/2010/main" val="4155240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295275" algn="l" rtl="0">
              <a:lnSpc>
                <a:spcPct val="100000"/>
              </a:lnSpc>
              <a:spcBef>
                <a:spcPts val="0"/>
              </a:spcBef>
              <a:spcAft>
                <a:spcPts val="0"/>
              </a:spcAft>
              <a:buClr>
                <a:srgbClr val="3C4043"/>
              </a:buClr>
              <a:buSzPts val="1050"/>
              <a:buFont typeface="Roboto"/>
              <a:buChar char="●"/>
            </a:pPr>
            <a:r>
              <a:rPr lang="en-US" sz="1100" dirty="0">
                <a:solidFill>
                  <a:schemeClr val="bg1"/>
                </a:solidFill>
                <a:highlight>
                  <a:schemeClr val="lt1"/>
                </a:highlight>
                <a:latin typeface="Roboto"/>
                <a:ea typeface="Roboto"/>
                <a:cs typeface="Roboto"/>
                <a:sym typeface="Roboto"/>
              </a:rPr>
              <a:t>Our Caucuses, which are identity-based special interest groups, meet via zoom monthly for support, networking and educational activities. The caucuses also help us to organize our webinar offerings. </a:t>
            </a:r>
          </a:p>
          <a:p>
            <a:r>
              <a:rPr lang="en-US" dirty="0"/>
              <a:t>Newest</a:t>
            </a:r>
            <a:r>
              <a:rPr lang="en-US" baseline="0" dirty="0"/>
              <a:t> Caucus – Young Professionals Caucus</a:t>
            </a:r>
            <a:endParaRPr lang="en-US" dirty="0"/>
          </a:p>
        </p:txBody>
      </p:sp>
    </p:spTree>
    <p:extLst>
      <p:ext uri="{BB962C8B-B14F-4D97-AF65-F5344CB8AC3E}">
        <p14:creationId xmlns:p14="http://schemas.microsoft.com/office/powerpoint/2010/main" val="517994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There are lots of ways to get involved</a:t>
            </a:r>
            <a:r>
              <a:rPr lang="en-US" baseline="0" dirty="0"/>
              <a:t>. Consider joining a Committee, Caucus, or write for AACRAO. The opportunities are endless.</a:t>
            </a:r>
          </a:p>
          <a:p>
            <a:pPr marL="158750" indent="0">
              <a:buNone/>
            </a:pPr>
            <a:endParaRPr lang="en-US" baseline="0" dirty="0"/>
          </a:p>
          <a:p>
            <a:pPr marL="457200" indent="-298450"/>
            <a:r>
              <a:rPr lang="en-US" baseline="0" dirty="0"/>
              <a:t>Open Positions – Course Faculty Member, </a:t>
            </a:r>
            <a:r>
              <a:rPr lang="en-US" strike="sngStrike" baseline="0" dirty="0"/>
              <a:t>Managing Consultant</a:t>
            </a:r>
          </a:p>
          <a:p>
            <a:pPr marL="457200" indent="-298450"/>
            <a:r>
              <a:rPr lang="en-US" baseline="0" dirty="0"/>
              <a:t>Volunteer Opportunities – Collective Gathering Moderator, SEM-EP Evaluator</a:t>
            </a:r>
            <a:endParaRPr lang="en-US" dirty="0"/>
          </a:p>
        </p:txBody>
      </p:sp>
    </p:spTree>
    <p:extLst>
      <p:ext uri="{BB962C8B-B14F-4D97-AF65-F5344CB8AC3E}">
        <p14:creationId xmlns:p14="http://schemas.microsoft.com/office/powerpoint/2010/main" val="1895080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d05394926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g1d0539492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252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671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713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29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499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785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Must login to vote - https://www.aacrao.org/who-we-are/leadership/vote</a:t>
            </a:r>
          </a:p>
        </p:txBody>
      </p:sp>
    </p:spTree>
    <p:extLst>
      <p:ext uri="{BB962C8B-B14F-4D97-AF65-F5344CB8AC3E}">
        <p14:creationId xmlns:p14="http://schemas.microsoft.com/office/powerpoint/2010/main" val="68923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Full Campaigning Guidelines can be found on the AACRAO voting page - https://www.aacrao.org/docs/default-source/governance/aacrao-campaigning-policy-9-5-2023.pdf?sfvrsn=38d4de64_1 </a:t>
            </a:r>
          </a:p>
        </p:txBody>
      </p:sp>
    </p:spTree>
    <p:extLst>
      <p:ext uri="{BB962C8B-B14F-4D97-AF65-F5344CB8AC3E}">
        <p14:creationId xmlns:p14="http://schemas.microsoft.com/office/powerpoint/2010/main" val="4152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94138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1792288" y="612775"/>
            <a:ext cx="5486400" cy="4114800"/>
          </a:xfrm>
          <a:prstGeom prst="rect">
            <a:avLst/>
          </a:prstGeom>
          <a:noFill/>
          <a:ln>
            <a:noFill/>
          </a:ln>
        </p:spPr>
      </p:sp>
      <p:sp>
        <p:nvSpPr>
          <p:cNvPr id="64" name="Google Shape;64;p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sp>
        <p:nvSpPr>
          <p:cNvPr id="85" name="Google Shape;85;p1"/>
          <p:cNvSpPr txBox="1"/>
          <p:nvPr/>
        </p:nvSpPr>
        <p:spPr>
          <a:xfrm>
            <a:off x="1039347" y="8089137"/>
            <a:ext cx="9556060" cy="531286"/>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Clr>
                <a:srgbClr val="000000"/>
              </a:buClr>
              <a:buSzPts val="3129"/>
              <a:buFont typeface="Arial"/>
              <a:buNone/>
            </a:pPr>
            <a:r>
              <a:rPr lang="en-US" sz="3129" b="1" i="0" u="none" strike="noStrike" cap="none">
                <a:solidFill>
                  <a:srgbClr val="FFFFFF"/>
                </a:solidFill>
                <a:latin typeface="Open Sans"/>
                <a:ea typeface="Open Sans"/>
                <a:cs typeface="Open Sans"/>
                <a:sym typeface="Open Sans"/>
              </a:rPr>
              <a:t>#AACRAO</a:t>
            </a:r>
            <a:endParaRPr sz="1400" b="0" i="0" u="none" strike="noStrike" cap="none">
              <a:solidFill>
                <a:srgbClr val="000000"/>
              </a:solidFill>
              <a:latin typeface="Arial"/>
              <a:ea typeface="Arial"/>
              <a:cs typeface="Arial"/>
              <a:sym typeface="Arial"/>
            </a:endParaRPr>
          </a:p>
        </p:txBody>
      </p:sp>
      <p:sp>
        <p:nvSpPr>
          <p:cNvPr id="86" name="Google Shape;86;p1"/>
          <p:cNvSpPr txBox="1"/>
          <p:nvPr/>
        </p:nvSpPr>
        <p:spPr>
          <a:xfrm>
            <a:off x="1028700" y="8770040"/>
            <a:ext cx="16230600" cy="48826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Clr>
                <a:srgbClr val="000000"/>
              </a:buClr>
              <a:buSzPts val="2902"/>
              <a:buFont typeface="Arial"/>
              <a:buNone/>
            </a:pPr>
            <a:r>
              <a:rPr lang="en-US" sz="2902" b="0" i="0" u="none" strike="noStrike" cap="none">
                <a:solidFill>
                  <a:srgbClr val="FFFFFF"/>
                </a:solidFill>
                <a:latin typeface="Open Sans"/>
                <a:ea typeface="Open Sans"/>
                <a:cs typeface="Open Sans"/>
                <a:sym typeface="Open Sans"/>
              </a:rPr>
              <a:t>American Association of Collegiate Registrars and Admissions Officers</a:t>
            </a:r>
            <a:endParaRPr sz="1400" b="0" i="0" u="none" strike="noStrike" cap="none">
              <a:solidFill>
                <a:srgbClr val="000000"/>
              </a:solidFill>
              <a:latin typeface="Arial"/>
              <a:ea typeface="Arial"/>
              <a:cs typeface="Arial"/>
              <a:sym typeface="Arial"/>
            </a:endParaRPr>
          </a:p>
        </p:txBody>
      </p:sp>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cxnSp>
        <p:nvCxnSpPr>
          <p:cNvPr id="91" name="Google Shape;91;p1"/>
          <p:cNvCxnSpPr/>
          <p:nvPr/>
        </p:nvCxnSpPr>
        <p:spPr>
          <a:xfrm>
            <a:off x="917816" y="3769937"/>
            <a:ext cx="9876596" cy="0"/>
          </a:xfrm>
          <a:prstGeom prst="straightConnector1">
            <a:avLst/>
          </a:prstGeom>
          <a:noFill/>
          <a:ln w="40825" cap="flat" cmpd="sng">
            <a:solidFill>
              <a:srgbClr val="F7F7F7"/>
            </a:solidFill>
            <a:prstDash val="solid"/>
            <a:round/>
            <a:headEnd type="none" w="sm" len="sm"/>
            <a:tailEnd type="none" w="sm" len="sm"/>
          </a:ln>
        </p:spPr>
      </p:cxnSp>
      <p:sp>
        <p:nvSpPr>
          <p:cNvPr id="3" name="Google Shape;89;p1">
            <a:extLst>
              <a:ext uri="{FF2B5EF4-FFF2-40B4-BE49-F238E27FC236}">
                <a16:creationId xmlns:a16="http://schemas.microsoft.com/office/drawing/2014/main" id="{F98003EE-F20A-2061-4F4B-B7B190DF8774}"/>
              </a:ext>
            </a:extLst>
          </p:cNvPr>
          <p:cNvSpPr txBox="1"/>
          <p:nvPr/>
        </p:nvSpPr>
        <p:spPr>
          <a:xfrm>
            <a:off x="896526" y="1292520"/>
            <a:ext cx="15050700" cy="1960537"/>
          </a:xfrm>
          <a:prstGeom prst="rect">
            <a:avLst/>
          </a:prstGeom>
          <a:noFill/>
          <a:ln>
            <a:noFill/>
          </a:ln>
        </p:spPr>
        <p:txBody>
          <a:bodyPr spcFirstLastPara="1" wrap="square" lIns="0" tIns="0" rIns="0" bIns="0" anchor="t" anchorCtr="0">
            <a:spAutoFit/>
          </a:bodyPr>
          <a:lstStyle/>
          <a:p>
            <a:pPr marL="0" marR="0" lvl="0" indent="0" algn="l" rtl="0">
              <a:lnSpc>
                <a:spcPct val="140002"/>
              </a:lnSpc>
              <a:spcBef>
                <a:spcPts val="0"/>
              </a:spcBef>
              <a:spcAft>
                <a:spcPts val="0"/>
              </a:spcAft>
              <a:buClr>
                <a:srgbClr val="000000"/>
              </a:buClr>
              <a:buSzPts val="14039"/>
              <a:buFont typeface="Arial"/>
              <a:buNone/>
            </a:pPr>
            <a:r>
              <a:rPr lang="en-US" sz="8800" b="1" dirty="0">
                <a:solidFill>
                  <a:srgbClr val="FFFFFF"/>
                </a:solidFill>
                <a:latin typeface="Open Sans"/>
                <a:ea typeface="Open Sans"/>
                <a:cs typeface="Open Sans"/>
                <a:sym typeface="Open Sans"/>
              </a:rPr>
              <a:t>AACRAO Updates</a:t>
            </a:r>
            <a:endParaRPr sz="88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3">
            <a:alphaModFix/>
          </a:blip>
          <a:srcRect/>
          <a:stretch/>
        </p:blipFill>
        <p:spPr>
          <a:xfrm>
            <a:off x="-111525" y="-2387325"/>
            <a:ext cx="19230678" cy="12820464"/>
          </a:xfrm>
          <a:prstGeom prst="rect">
            <a:avLst/>
          </a:prstGeom>
          <a:noFill/>
          <a:ln>
            <a:noFill/>
          </a:ln>
        </p:spPr>
      </p:pic>
    </p:spTree>
    <p:extLst>
      <p:ext uri="{BB962C8B-B14F-4D97-AF65-F5344CB8AC3E}">
        <p14:creationId xmlns:p14="http://schemas.microsoft.com/office/powerpoint/2010/main" val="344801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0"/>
            <a:ext cx="18288000" cy="10455442"/>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pic>
        <p:nvPicPr>
          <p:cNvPr id="2" name="Picture 1">
            <a:extLst>
              <a:ext uri="{FF2B5EF4-FFF2-40B4-BE49-F238E27FC236}">
                <a16:creationId xmlns:a16="http://schemas.microsoft.com/office/drawing/2014/main" id="{E66B17FD-10FE-4017-B96F-F2F5660B52DD}"/>
              </a:ext>
            </a:extLst>
          </p:cNvPr>
          <p:cNvPicPr>
            <a:picLocks noChangeAspect="1"/>
          </p:cNvPicPr>
          <p:nvPr/>
        </p:nvPicPr>
        <p:blipFill>
          <a:blip r:embed="rId5"/>
          <a:stretch>
            <a:fillRect/>
          </a:stretch>
        </p:blipFill>
        <p:spPr>
          <a:xfrm>
            <a:off x="969031" y="2802714"/>
            <a:ext cx="16705817" cy="4681571"/>
          </a:xfrm>
          <a:prstGeom prst="rect">
            <a:avLst/>
          </a:prstGeom>
        </p:spPr>
      </p:pic>
    </p:spTree>
    <p:extLst>
      <p:ext uri="{BB962C8B-B14F-4D97-AF65-F5344CB8AC3E}">
        <p14:creationId xmlns:p14="http://schemas.microsoft.com/office/powerpoint/2010/main" val="402108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binar Vector Art, Icons, and Graphics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527776"/>
            <a:ext cx="9878694" cy="74090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58240" y="853441"/>
            <a:ext cx="15300960" cy="1717393"/>
          </a:xfrm>
          <a:prstGeom prst="rect">
            <a:avLst/>
          </a:prstGeom>
        </p:spPr>
        <p:txBody>
          <a:bodyPr wrap="square">
            <a:spAutoFit/>
          </a:bodyPr>
          <a:lstStyle/>
          <a:p>
            <a:pPr lvl="0" algn="ctr">
              <a:lnSpc>
                <a:spcPct val="120000"/>
              </a:lnSpc>
              <a:buSzPts val="6500"/>
            </a:pPr>
            <a:r>
              <a:rPr lang="en-US" sz="4400" b="1" dirty="0">
                <a:solidFill>
                  <a:srgbClr val="0070C0"/>
                </a:solidFill>
                <a:latin typeface="Open Sans"/>
                <a:ea typeface="Open Sans"/>
                <a:cs typeface="Open Sans"/>
                <a:sym typeface="Open Sans"/>
              </a:rPr>
              <a:t>Free Webinar: November 8 at 2 PM ET</a:t>
            </a:r>
          </a:p>
          <a:p>
            <a:pPr lvl="0" algn="ctr">
              <a:lnSpc>
                <a:spcPct val="120000"/>
              </a:lnSpc>
              <a:buSzPts val="6500"/>
            </a:pPr>
            <a:r>
              <a:rPr lang="en-US" sz="4400" b="1" i="1" dirty="0">
                <a:solidFill>
                  <a:srgbClr val="0070C0"/>
                </a:solidFill>
                <a:latin typeface="Open Sans"/>
                <a:ea typeface="Open Sans"/>
                <a:cs typeface="Open Sans"/>
                <a:sym typeface="Open Sans"/>
              </a:rPr>
              <a:t>State &amp; Regional Board Member Networking</a:t>
            </a:r>
            <a:endParaRPr lang="en-US" sz="4400" dirty="0">
              <a:solidFill>
                <a:srgbClr val="0070C0"/>
              </a:solidFill>
            </a:endParaRPr>
          </a:p>
        </p:txBody>
      </p:sp>
    </p:spTree>
    <p:extLst>
      <p:ext uri="{BB962C8B-B14F-4D97-AF65-F5344CB8AC3E}">
        <p14:creationId xmlns:p14="http://schemas.microsoft.com/office/powerpoint/2010/main" val="294399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8240" y="853441"/>
            <a:ext cx="15300960" cy="1717393"/>
          </a:xfrm>
          <a:prstGeom prst="rect">
            <a:avLst/>
          </a:prstGeom>
        </p:spPr>
        <p:txBody>
          <a:bodyPr wrap="square">
            <a:spAutoFit/>
          </a:bodyPr>
          <a:lstStyle/>
          <a:p>
            <a:pPr lvl="0" algn="ctr">
              <a:lnSpc>
                <a:spcPct val="120000"/>
              </a:lnSpc>
              <a:buSzPts val="6500"/>
            </a:pPr>
            <a:r>
              <a:rPr lang="en-US" sz="4400" b="1" dirty="0">
                <a:solidFill>
                  <a:srgbClr val="0070C0"/>
                </a:solidFill>
                <a:latin typeface="Open Sans"/>
                <a:ea typeface="Open Sans"/>
                <a:cs typeface="Open Sans"/>
                <a:sym typeface="Open Sans"/>
              </a:rPr>
              <a:t>FREE WEBINAR: January 17, 2024 at 2 PM ET</a:t>
            </a:r>
          </a:p>
          <a:p>
            <a:pPr lvl="0" algn="ctr">
              <a:lnSpc>
                <a:spcPct val="120000"/>
              </a:lnSpc>
              <a:buSzPts val="6500"/>
            </a:pPr>
            <a:r>
              <a:rPr lang="en-US" sz="4400" b="1" i="1" dirty="0">
                <a:solidFill>
                  <a:srgbClr val="0070C0"/>
                </a:solidFill>
                <a:latin typeface="Open Sans"/>
                <a:ea typeface="Open Sans"/>
                <a:cs typeface="Open Sans"/>
                <a:sym typeface="Open Sans"/>
              </a:rPr>
              <a:t>Ask the FERPA Professor</a:t>
            </a:r>
            <a:r>
              <a:rPr lang="en-US" sz="4400" b="1" dirty="0">
                <a:solidFill>
                  <a:srgbClr val="0070C0"/>
                </a:solidFill>
                <a:latin typeface="Open Sans"/>
                <a:ea typeface="Open Sans"/>
                <a:cs typeface="Open Sans"/>
                <a:sym typeface="Open Sans"/>
              </a:rPr>
              <a:t> </a:t>
            </a:r>
            <a:endParaRPr lang="en-US" sz="4400" dirty="0">
              <a:solidFill>
                <a:srgbClr val="0070C0"/>
              </a:solidFill>
            </a:endParaRPr>
          </a:p>
        </p:txBody>
      </p:sp>
      <p:pic>
        <p:nvPicPr>
          <p:cNvPr id="2" name="Picture 1"/>
          <p:cNvPicPr>
            <a:picLocks noChangeAspect="1"/>
          </p:cNvPicPr>
          <p:nvPr/>
        </p:nvPicPr>
        <p:blipFill>
          <a:blip r:embed="rId3"/>
          <a:stretch>
            <a:fillRect/>
          </a:stretch>
        </p:blipFill>
        <p:spPr>
          <a:xfrm>
            <a:off x="5459322" y="3204972"/>
            <a:ext cx="6698796" cy="4555181"/>
          </a:xfrm>
          <a:prstGeom prst="rect">
            <a:avLst/>
          </a:prstGeom>
        </p:spPr>
      </p:pic>
    </p:spTree>
    <p:extLst>
      <p:ext uri="{BB962C8B-B14F-4D97-AF65-F5344CB8AC3E}">
        <p14:creationId xmlns:p14="http://schemas.microsoft.com/office/powerpoint/2010/main" val="247331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6031" y="1894115"/>
            <a:ext cx="17120469" cy="4725080"/>
          </a:xfrm>
          <a:prstGeom prst="rect">
            <a:avLst/>
          </a:prstGeom>
        </p:spPr>
      </p:pic>
    </p:spTree>
    <p:extLst>
      <p:ext uri="{BB962C8B-B14F-4D97-AF65-F5344CB8AC3E}">
        <p14:creationId xmlns:p14="http://schemas.microsoft.com/office/powerpoint/2010/main" val="26050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1c76effe282_1_28"/>
          <p:cNvPicPr preferRelativeResize="0"/>
          <p:nvPr/>
        </p:nvPicPr>
        <p:blipFill rotWithShape="1">
          <a:blip r:embed="rId3">
            <a:alphaModFix/>
          </a:blip>
          <a:srcRect t="7738" b="78031"/>
          <a:stretch/>
        </p:blipFill>
        <p:spPr>
          <a:xfrm>
            <a:off x="0" y="0"/>
            <a:ext cx="18288000" cy="371097"/>
          </a:xfrm>
          <a:prstGeom prst="rect">
            <a:avLst/>
          </a:prstGeom>
          <a:noFill/>
          <a:ln>
            <a:noFill/>
          </a:ln>
        </p:spPr>
      </p:pic>
      <p:sp>
        <p:nvSpPr>
          <p:cNvPr id="107" name="Google Shape;107;g1c76effe282_1_28"/>
          <p:cNvSpPr/>
          <p:nvPr/>
        </p:nvSpPr>
        <p:spPr>
          <a:xfrm>
            <a:off x="358949" y="-467103"/>
            <a:ext cx="2576078" cy="258762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F7F7">
              <a:alpha val="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g1c76effe282_1_28"/>
          <p:cNvPicPr preferRelativeResize="0"/>
          <p:nvPr/>
        </p:nvPicPr>
        <p:blipFill rotWithShape="1">
          <a:blip r:embed="rId4">
            <a:alphaModFix/>
          </a:blip>
          <a:srcRect t="31378" b="58728"/>
          <a:stretch/>
        </p:blipFill>
        <p:spPr>
          <a:xfrm>
            <a:off x="0" y="8477921"/>
            <a:ext cx="18287999" cy="1809078"/>
          </a:xfrm>
          <a:prstGeom prst="rect">
            <a:avLst/>
          </a:prstGeom>
          <a:noFill/>
          <a:ln>
            <a:noFill/>
          </a:ln>
        </p:spPr>
      </p:pic>
      <p:pic>
        <p:nvPicPr>
          <p:cNvPr id="109" name="Google Shape;109;g1c76effe282_1_28"/>
          <p:cNvPicPr preferRelativeResize="0"/>
          <p:nvPr/>
        </p:nvPicPr>
        <p:blipFill rotWithShape="1">
          <a:blip r:embed="rId5">
            <a:alphaModFix/>
          </a:blip>
          <a:srcRect t="34051" b="22937"/>
          <a:stretch/>
        </p:blipFill>
        <p:spPr>
          <a:xfrm>
            <a:off x="14640134" y="8733884"/>
            <a:ext cx="3016024" cy="1297151"/>
          </a:xfrm>
          <a:prstGeom prst="rect">
            <a:avLst/>
          </a:prstGeom>
          <a:noFill/>
          <a:ln>
            <a:noFill/>
          </a:ln>
        </p:spPr>
      </p:pic>
      <p:pic>
        <p:nvPicPr>
          <p:cNvPr id="9" name="Google Shape;58;p11" descr="Competencies_all.PNG"/>
          <p:cNvPicPr preferRelativeResize="0"/>
          <p:nvPr/>
        </p:nvPicPr>
        <p:blipFill rotWithShape="1">
          <a:blip r:embed="rId6">
            <a:alphaModFix/>
          </a:blip>
          <a:srcRect b="23238"/>
          <a:stretch/>
        </p:blipFill>
        <p:spPr>
          <a:xfrm>
            <a:off x="4254751" y="1818441"/>
            <a:ext cx="9410207" cy="6659480"/>
          </a:xfrm>
          <a:prstGeom prst="rect">
            <a:avLst/>
          </a:prstGeom>
          <a:noFill/>
          <a:ln>
            <a:noFill/>
          </a:ln>
        </p:spPr>
      </p:pic>
      <p:sp>
        <p:nvSpPr>
          <p:cNvPr id="2" name="Rectangle 1"/>
          <p:cNvSpPr/>
          <p:nvPr/>
        </p:nvSpPr>
        <p:spPr>
          <a:xfrm>
            <a:off x="2604054" y="627060"/>
            <a:ext cx="13364556" cy="923330"/>
          </a:xfrm>
          <a:prstGeom prst="rect">
            <a:avLst/>
          </a:prstGeom>
        </p:spPr>
        <p:txBody>
          <a:bodyPr wrap="none">
            <a:spAutoFit/>
          </a:bodyPr>
          <a:lstStyle/>
          <a:p>
            <a:pPr lvl="0">
              <a:buSzPts val="5199"/>
            </a:pPr>
            <a:r>
              <a:rPr lang="en-US" sz="5400" b="1" dirty="0">
                <a:solidFill>
                  <a:srgbClr val="2C71AA"/>
                </a:solidFill>
                <a:latin typeface="Open Sans ExtraBold"/>
                <a:ea typeface="Open Sans ExtraBold"/>
                <a:cs typeface="Open Sans ExtraBold"/>
                <a:sym typeface="Open Sans ExtraBold"/>
              </a:rPr>
              <a:t>Core Competencies and Proficiencies</a:t>
            </a:r>
          </a:p>
        </p:txBody>
      </p:sp>
      <p:pic>
        <p:nvPicPr>
          <p:cNvPr id="11" name="Google Shape;84;p1"/>
          <p:cNvPicPr preferRelativeResize="0"/>
          <p:nvPr/>
        </p:nvPicPr>
        <p:blipFill rotWithShape="1">
          <a:blip r:embed="rId7">
            <a:alphaModFix/>
          </a:blip>
          <a:srcRect t="21875" b="21873"/>
          <a:stretch/>
        </p:blipFill>
        <p:spPr>
          <a:xfrm>
            <a:off x="0" y="-5729"/>
            <a:ext cx="18288000" cy="10287000"/>
          </a:xfrm>
          <a:prstGeom prst="rect">
            <a:avLst/>
          </a:prstGeom>
          <a:noFill/>
          <a:ln>
            <a:noFill/>
          </a:ln>
        </p:spPr>
      </p:pic>
      <p:pic>
        <p:nvPicPr>
          <p:cNvPr id="12" name="Picture 11"/>
          <p:cNvPicPr>
            <a:picLocks noChangeAspect="1"/>
          </p:cNvPicPr>
          <p:nvPr/>
        </p:nvPicPr>
        <p:blipFill>
          <a:blip r:embed="rId8"/>
          <a:stretch>
            <a:fillRect/>
          </a:stretch>
        </p:blipFill>
        <p:spPr>
          <a:xfrm>
            <a:off x="379411" y="561445"/>
            <a:ext cx="11229975" cy="6048375"/>
          </a:xfrm>
          <a:prstGeom prst="rect">
            <a:avLst/>
          </a:prstGeom>
        </p:spPr>
      </p:pic>
      <p:pic>
        <p:nvPicPr>
          <p:cNvPr id="13" name="Picture 12"/>
          <p:cNvPicPr>
            <a:picLocks noChangeAspect="1"/>
          </p:cNvPicPr>
          <p:nvPr/>
        </p:nvPicPr>
        <p:blipFill>
          <a:blip r:embed="rId9"/>
          <a:stretch>
            <a:fillRect/>
          </a:stretch>
        </p:blipFill>
        <p:spPr>
          <a:xfrm>
            <a:off x="10863285" y="3963319"/>
            <a:ext cx="7153275" cy="6010275"/>
          </a:xfrm>
          <a:prstGeom prst="rect">
            <a:avLst/>
          </a:prstGeom>
        </p:spPr>
      </p:pic>
    </p:spTree>
    <p:extLst>
      <p:ext uri="{BB962C8B-B14F-4D97-AF65-F5344CB8AC3E}">
        <p14:creationId xmlns:p14="http://schemas.microsoft.com/office/powerpoint/2010/main" val="45920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p:nvPr/>
        </p:nvSpPr>
        <p:spPr>
          <a:xfrm>
            <a:off x="0" y="-278500"/>
            <a:ext cx="10491227" cy="10701963"/>
          </a:xfrm>
          <a:prstGeom prst="rect">
            <a:avLst/>
          </a:prstGeom>
          <a:solidFill>
            <a:srgbClr val="2C7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2" name="Google Shape;152;p4"/>
          <p:cNvCxnSpPr/>
          <p:nvPr/>
        </p:nvCxnSpPr>
        <p:spPr>
          <a:xfrm>
            <a:off x="1802698" y="6196968"/>
            <a:ext cx="6669706" cy="0"/>
          </a:xfrm>
          <a:prstGeom prst="straightConnector1">
            <a:avLst/>
          </a:prstGeom>
          <a:noFill/>
          <a:ln w="28575" cap="flat" cmpd="sng">
            <a:solidFill>
              <a:srgbClr val="F7F7F7"/>
            </a:solidFill>
            <a:prstDash val="solid"/>
            <a:round/>
            <a:headEnd type="none" w="sm" len="sm"/>
            <a:tailEnd type="none" w="sm" len="sm"/>
          </a:ln>
        </p:spPr>
      </p:cxnSp>
      <p:sp>
        <p:nvSpPr>
          <p:cNvPr id="154" name="Google Shape;154;p4"/>
          <p:cNvSpPr txBox="1"/>
          <p:nvPr/>
        </p:nvSpPr>
        <p:spPr>
          <a:xfrm>
            <a:off x="1802698" y="5818806"/>
            <a:ext cx="5538600" cy="215400"/>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Clr>
                <a:srgbClr val="000000"/>
              </a:buClr>
              <a:buSzPts val="23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
          <p:cNvSpPr txBox="1"/>
          <p:nvPr/>
        </p:nvSpPr>
        <p:spPr>
          <a:xfrm>
            <a:off x="783772" y="6814054"/>
            <a:ext cx="9470570" cy="240065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500"/>
              <a:buFont typeface="Arial"/>
              <a:buNone/>
            </a:pPr>
            <a:r>
              <a:rPr lang="en-US" sz="6500" b="1" dirty="0">
                <a:solidFill>
                  <a:srgbClr val="F7F7F7"/>
                </a:solidFill>
                <a:latin typeface="Open Sans"/>
                <a:ea typeface="Open Sans"/>
                <a:cs typeface="Open Sans"/>
                <a:sym typeface="Open Sans"/>
              </a:rPr>
              <a:t>On-Demand Courses &amp; Micro-Credentials</a:t>
            </a:r>
            <a:endParaRPr sz="1400" b="0" i="0" u="none" strike="noStrike" cap="none" dirty="0">
              <a:solidFill>
                <a:srgbClr val="000000"/>
              </a:solidFill>
              <a:latin typeface="Arial"/>
              <a:ea typeface="Arial"/>
              <a:cs typeface="Arial"/>
              <a:sym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521" y="1398052"/>
            <a:ext cx="6164060" cy="4112211"/>
          </a:xfrm>
          <a:prstGeom prst="rect">
            <a:avLst/>
          </a:prstGeom>
        </p:spPr>
      </p:pic>
      <p:pic>
        <p:nvPicPr>
          <p:cNvPr id="9" name="Picture 8"/>
          <p:cNvPicPr>
            <a:picLocks noChangeAspect="1"/>
          </p:cNvPicPr>
          <p:nvPr/>
        </p:nvPicPr>
        <p:blipFill>
          <a:blip r:embed="rId4"/>
          <a:stretch>
            <a:fillRect/>
          </a:stretch>
        </p:blipFill>
        <p:spPr>
          <a:xfrm>
            <a:off x="10846535" y="2014716"/>
            <a:ext cx="3400425" cy="3262571"/>
          </a:xfrm>
          <a:prstGeom prst="rect">
            <a:avLst/>
          </a:prstGeom>
        </p:spPr>
      </p:pic>
      <p:pic>
        <p:nvPicPr>
          <p:cNvPr id="10" name="Picture 9"/>
          <p:cNvPicPr>
            <a:picLocks noChangeAspect="1"/>
          </p:cNvPicPr>
          <p:nvPr/>
        </p:nvPicPr>
        <p:blipFill>
          <a:blip r:embed="rId5"/>
          <a:stretch>
            <a:fillRect/>
          </a:stretch>
        </p:blipFill>
        <p:spPr>
          <a:xfrm>
            <a:off x="14246960" y="2014716"/>
            <a:ext cx="3193487" cy="3207807"/>
          </a:xfrm>
          <a:prstGeom prst="rect">
            <a:avLst/>
          </a:prstGeom>
        </p:spPr>
      </p:pic>
      <p:pic>
        <p:nvPicPr>
          <p:cNvPr id="11" name="Picture 10"/>
          <p:cNvPicPr>
            <a:picLocks noChangeAspect="1"/>
          </p:cNvPicPr>
          <p:nvPr/>
        </p:nvPicPr>
        <p:blipFill>
          <a:blip r:embed="rId6"/>
          <a:stretch>
            <a:fillRect/>
          </a:stretch>
        </p:blipFill>
        <p:spPr>
          <a:xfrm>
            <a:off x="12546747" y="5926506"/>
            <a:ext cx="3175470" cy="3161292"/>
          </a:xfrm>
          <a:prstGeom prst="rect">
            <a:avLst/>
          </a:prstGeom>
        </p:spPr>
      </p:pic>
    </p:spTree>
    <p:extLst>
      <p:ext uri="{BB962C8B-B14F-4D97-AF65-F5344CB8AC3E}">
        <p14:creationId xmlns:p14="http://schemas.microsoft.com/office/powerpoint/2010/main" val="73190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1835051" y="286070"/>
            <a:ext cx="13173650" cy="923330"/>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Connect, Learn, Grow</a:t>
            </a:r>
          </a:p>
        </p:txBody>
      </p:sp>
      <p:pic>
        <p:nvPicPr>
          <p:cNvPr id="2" name="Picture 1"/>
          <p:cNvPicPr>
            <a:picLocks noChangeAspect="1"/>
          </p:cNvPicPr>
          <p:nvPr/>
        </p:nvPicPr>
        <p:blipFill>
          <a:blip r:embed="rId5"/>
          <a:stretch>
            <a:fillRect/>
          </a:stretch>
        </p:blipFill>
        <p:spPr>
          <a:xfrm>
            <a:off x="2667484" y="1501198"/>
            <a:ext cx="12606383" cy="8224370"/>
          </a:xfrm>
          <a:prstGeom prst="rect">
            <a:avLst/>
          </a:prstGeom>
        </p:spPr>
      </p:pic>
    </p:spTree>
    <p:extLst>
      <p:ext uri="{BB962C8B-B14F-4D97-AF65-F5344CB8AC3E}">
        <p14:creationId xmlns:p14="http://schemas.microsoft.com/office/powerpoint/2010/main" val="155116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1835051" y="286070"/>
            <a:ext cx="13173650" cy="923330"/>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Connect, Learn, Grow</a:t>
            </a:r>
          </a:p>
        </p:txBody>
      </p:sp>
      <p:pic>
        <p:nvPicPr>
          <p:cNvPr id="4" name="Picture 3">
            <a:extLst>
              <a:ext uri="{FF2B5EF4-FFF2-40B4-BE49-F238E27FC236}">
                <a16:creationId xmlns:a16="http://schemas.microsoft.com/office/drawing/2014/main" id="{F7E41B30-08BF-C601-2C71-4EFC5E83BEC3}"/>
              </a:ext>
            </a:extLst>
          </p:cNvPr>
          <p:cNvPicPr>
            <a:picLocks noChangeAspect="1"/>
          </p:cNvPicPr>
          <p:nvPr/>
        </p:nvPicPr>
        <p:blipFill>
          <a:blip r:embed="rId5"/>
          <a:stretch>
            <a:fillRect/>
          </a:stretch>
        </p:blipFill>
        <p:spPr>
          <a:xfrm>
            <a:off x="3071843" y="1361062"/>
            <a:ext cx="11213117" cy="8639868"/>
          </a:xfrm>
          <a:prstGeom prst="rect">
            <a:avLst/>
          </a:prstGeom>
        </p:spPr>
      </p:pic>
    </p:spTree>
    <p:extLst>
      <p:ext uri="{BB962C8B-B14F-4D97-AF65-F5344CB8AC3E}">
        <p14:creationId xmlns:p14="http://schemas.microsoft.com/office/powerpoint/2010/main" val="263608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2247118" y="294906"/>
            <a:ext cx="13173650" cy="923330"/>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AACRAO Research</a:t>
            </a:r>
          </a:p>
        </p:txBody>
      </p:sp>
      <p:pic>
        <p:nvPicPr>
          <p:cNvPr id="7" name="Picture 6"/>
          <p:cNvPicPr>
            <a:picLocks noChangeAspect="1"/>
          </p:cNvPicPr>
          <p:nvPr/>
        </p:nvPicPr>
        <p:blipFill>
          <a:blip r:embed="rId5"/>
          <a:stretch>
            <a:fillRect/>
          </a:stretch>
        </p:blipFill>
        <p:spPr>
          <a:xfrm>
            <a:off x="4020789" y="3363604"/>
            <a:ext cx="3287829" cy="5288849"/>
          </a:xfrm>
          <a:prstGeom prst="rect">
            <a:avLst/>
          </a:prstGeom>
        </p:spPr>
      </p:pic>
      <p:pic>
        <p:nvPicPr>
          <p:cNvPr id="9" name="Picture 8"/>
          <p:cNvPicPr>
            <a:picLocks noChangeAspect="1"/>
          </p:cNvPicPr>
          <p:nvPr/>
        </p:nvPicPr>
        <p:blipFill>
          <a:blip r:embed="rId6"/>
          <a:stretch>
            <a:fillRect/>
          </a:stretch>
        </p:blipFill>
        <p:spPr>
          <a:xfrm>
            <a:off x="10457573" y="3362027"/>
            <a:ext cx="3810077" cy="5290425"/>
          </a:xfrm>
          <a:prstGeom prst="rect">
            <a:avLst/>
          </a:prstGeom>
        </p:spPr>
      </p:pic>
      <p:pic>
        <p:nvPicPr>
          <p:cNvPr id="10" name="Picture 9"/>
          <p:cNvPicPr>
            <a:picLocks noChangeAspect="1"/>
          </p:cNvPicPr>
          <p:nvPr/>
        </p:nvPicPr>
        <p:blipFill>
          <a:blip r:embed="rId7"/>
          <a:stretch>
            <a:fillRect/>
          </a:stretch>
        </p:blipFill>
        <p:spPr>
          <a:xfrm>
            <a:off x="14267649" y="1490015"/>
            <a:ext cx="3278748" cy="5318580"/>
          </a:xfrm>
          <a:prstGeom prst="rect">
            <a:avLst/>
          </a:prstGeom>
        </p:spPr>
      </p:pic>
      <p:pic>
        <p:nvPicPr>
          <p:cNvPr id="3" name="Picture 2"/>
          <p:cNvPicPr>
            <a:picLocks noChangeAspect="1"/>
          </p:cNvPicPr>
          <p:nvPr/>
        </p:nvPicPr>
        <p:blipFill>
          <a:blip r:embed="rId8"/>
          <a:stretch>
            <a:fillRect/>
          </a:stretch>
        </p:blipFill>
        <p:spPr>
          <a:xfrm>
            <a:off x="561193" y="1518871"/>
            <a:ext cx="3371850" cy="5372100"/>
          </a:xfrm>
          <a:prstGeom prst="rect">
            <a:avLst/>
          </a:prstGeom>
        </p:spPr>
      </p:pic>
      <p:pic>
        <p:nvPicPr>
          <p:cNvPr id="4" name="Picture 3"/>
          <p:cNvPicPr>
            <a:picLocks noChangeAspect="1"/>
          </p:cNvPicPr>
          <p:nvPr/>
        </p:nvPicPr>
        <p:blipFill>
          <a:blip r:embed="rId9"/>
          <a:stretch>
            <a:fillRect/>
          </a:stretch>
        </p:blipFill>
        <p:spPr>
          <a:xfrm>
            <a:off x="7220983" y="1490015"/>
            <a:ext cx="3324225" cy="7277100"/>
          </a:xfrm>
          <a:prstGeom prst="rect">
            <a:avLst/>
          </a:prstGeom>
        </p:spPr>
      </p:pic>
    </p:spTree>
    <p:extLst>
      <p:ext uri="{BB962C8B-B14F-4D97-AF65-F5344CB8AC3E}">
        <p14:creationId xmlns:p14="http://schemas.microsoft.com/office/powerpoint/2010/main" val="253730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1c76effe282_1_28"/>
          <p:cNvPicPr preferRelativeResize="0"/>
          <p:nvPr/>
        </p:nvPicPr>
        <p:blipFill rotWithShape="1">
          <a:blip r:embed="rId3">
            <a:alphaModFix/>
          </a:blip>
          <a:srcRect t="7738" b="78031"/>
          <a:stretch/>
        </p:blipFill>
        <p:spPr>
          <a:xfrm>
            <a:off x="0" y="0"/>
            <a:ext cx="18288000" cy="371097"/>
          </a:xfrm>
          <a:prstGeom prst="rect">
            <a:avLst/>
          </a:prstGeom>
          <a:noFill/>
          <a:ln>
            <a:noFill/>
          </a:ln>
        </p:spPr>
      </p:pic>
      <p:sp>
        <p:nvSpPr>
          <p:cNvPr id="107" name="Google Shape;107;g1c76effe282_1_28"/>
          <p:cNvSpPr/>
          <p:nvPr/>
        </p:nvSpPr>
        <p:spPr>
          <a:xfrm>
            <a:off x="358949" y="-467103"/>
            <a:ext cx="2576078" cy="258762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F7F7">
              <a:alpha val="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g1c76effe282_1_28"/>
          <p:cNvPicPr preferRelativeResize="0"/>
          <p:nvPr/>
        </p:nvPicPr>
        <p:blipFill rotWithShape="1">
          <a:blip r:embed="rId4">
            <a:alphaModFix/>
          </a:blip>
          <a:srcRect t="31378" b="58728"/>
          <a:stretch/>
        </p:blipFill>
        <p:spPr>
          <a:xfrm>
            <a:off x="0" y="8477921"/>
            <a:ext cx="18287999" cy="1809078"/>
          </a:xfrm>
          <a:prstGeom prst="rect">
            <a:avLst/>
          </a:prstGeom>
          <a:noFill/>
          <a:ln>
            <a:noFill/>
          </a:ln>
        </p:spPr>
      </p:pic>
      <p:pic>
        <p:nvPicPr>
          <p:cNvPr id="109" name="Google Shape;109;g1c76effe282_1_28"/>
          <p:cNvPicPr preferRelativeResize="0"/>
          <p:nvPr/>
        </p:nvPicPr>
        <p:blipFill rotWithShape="1">
          <a:blip r:embed="rId5">
            <a:alphaModFix/>
          </a:blip>
          <a:srcRect t="34051" b="22937"/>
          <a:stretch/>
        </p:blipFill>
        <p:spPr>
          <a:xfrm>
            <a:off x="14640134" y="8733884"/>
            <a:ext cx="3016024" cy="1297151"/>
          </a:xfrm>
          <a:prstGeom prst="rect">
            <a:avLst/>
          </a:prstGeom>
          <a:noFill/>
          <a:ln>
            <a:noFill/>
          </a:ln>
        </p:spPr>
      </p:pic>
      <p:sp>
        <p:nvSpPr>
          <p:cNvPr id="110" name="Google Shape;110;g1c76effe282_1_28"/>
          <p:cNvSpPr txBox="1"/>
          <p:nvPr/>
        </p:nvSpPr>
        <p:spPr>
          <a:xfrm>
            <a:off x="2095223" y="3247323"/>
            <a:ext cx="8964300" cy="3041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199"/>
              <a:buFont typeface="Arial"/>
              <a:buNone/>
            </a:pPr>
            <a:r>
              <a:rPr lang="en-US" sz="5599" b="1" dirty="0">
                <a:solidFill>
                  <a:srgbClr val="2C71AA"/>
                </a:solidFill>
                <a:latin typeface="Open Sans ExtraBold"/>
                <a:ea typeface="Open Sans ExtraBold"/>
                <a:cs typeface="Open Sans ExtraBold"/>
                <a:sym typeface="Open Sans ExtraBold"/>
              </a:rPr>
              <a:t>Presented by</a:t>
            </a:r>
            <a:endParaRPr sz="5599" b="1" dirty="0">
              <a:solidFill>
                <a:srgbClr val="2C71AA"/>
              </a:solidFill>
              <a:latin typeface="Open Sans ExtraBold"/>
              <a:ea typeface="Open Sans ExtraBold"/>
              <a:cs typeface="Open Sans ExtraBold"/>
              <a:sym typeface="Open Sans ExtraBold"/>
            </a:endParaRPr>
          </a:p>
        </p:txBody>
      </p:sp>
      <p:sp>
        <p:nvSpPr>
          <p:cNvPr id="125" name="Google Shape;125;g1c76effe282_1_28"/>
          <p:cNvSpPr txBox="1"/>
          <p:nvPr/>
        </p:nvSpPr>
        <p:spPr>
          <a:xfrm>
            <a:off x="11816536" y="6040543"/>
            <a:ext cx="4331610" cy="14772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latin typeface="Calibri"/>
                <a:ea typeface="Calibri"/>
                <a:cs typeface="Calibri"/>
                <a:sym typeface="Calibri"/>
              </a:rPr>
              <a:t>Ari Kaufman</a:t>
            </a:r>
            <a:endParaRPr sz="2800" b="1" dirty="0">
              <a:latin typeface="Calibri"/>
              <a:ea typeface="Calibri"/>
              <a:cs typeface="Calibri"/>
              <a:sym typeface="Calibri"/>
            </a:endParaRPr>
          </a:p>
          <a:p>
            <a:pPr marL="0" lvl="0" indent="0" algn="l" rtl="0">
              <a:spcBef>
                <a:spcPts val="0"/>
              </a:spcBef>
              <a:spcAft>
                <a:spcPts val="0"/>
              </a:spcAft>
              <a:buNone/>
            </a:pPr>
            <a:r>
              <a:rPr lang="en-US" sz="2800" dirty="0">
                <a:latin typeface="Calibri"/>
                <a:ea typeface="Calibri"/>
                <a:cs typeface="Calibri"/>
                <a:sym typeface="Calibri"/>
              </a:rPr>
              <a:t>AACRAO Vice President for Finance</a:t>
            </a:r>
            <a:endParaRPr sz="2800" dirty="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2296271" y="298882"/>
            <a:ext cx="13173650" cy="923330"/>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Newest AACRAO Publications</a:t>
            </a:r>
          </a:p>
        </p:txBody>
      </p:sp>
      <p:pic>
        <p:nvPicPr>
          <p:cNvPr id="12" name="Picture 11"/>
          <p:cNvPicPr>
            <a:picLocks noChangeAspect="1"/>
          </p:cNvPicPr>
          <p:nvPr/>
        </p:nvPicPr>
        <p:blipFill>
          <a:blip r:embed="rId5"/>
          <a:stretch>
            <a:fillRect/>
          </a:stretch>
        </p:blipFill>
        <p:spPr>
          <a:xfrm>
            <a:off x="598883" y="2152051"/>
            <a:ext cx="5354796" cy="6920393"/>
          </a:xfrm>
          <a:prstGeom prst="rect">
            <a:avLst/>
          </a:prstGeom>
        </p:spPr>
      </p:pic>
      <p:pic>
        <p:nvPicPr>
          <p:cNvPr id="13" name="Picture 12"/>
          <p:cNvPicPr>
            <a:picLocks noChangeAspect="1"/>
          </p:cNvPicPr>
          <p:nvPr/>
        </p:nvPicPr>
        <p:blipFill>
          <a:blip r:embed="rId6"/>
          <a:stretch>
            <a:fillRect/>
          </a:stretch>
        </p:blipFill>
        <p:spPr>
          <a:xfrm>
            <a:off x="11734800" y="1943852"/>
            <a:ext cx="5524500" cy="6873500"/>
          </a:xfrm>
          <a:prstGeom prst="rect">
            <a:avLst/>
          </a:prstGeom>
        </p:spPr>
      </p:pic>
      <p:pic>
        <p:nvPicPr>
          <p:cNvPr id="2" name="Picture 1"/>
          <p:cNvPicPr>
            <a:picLocks noChangeAspect="1"/>
          </p:cNvPicPr>
          <p:nvPr/>
        </p:nvPicPr>
        <p:blipFill>
          <a:blip r:embed="rId7"/>
          <a:stretch>
            <a:fillRect/>
          </a:stretch>
        </p:blipFill>
        <p:spPr>
          <a:xfrm>
            <a:off x="5953679" y="1526823"/>
            <a:ext cx="6003471" cy="7751470"/>
          </a:xfrm>
          <a:prstGeom prst="rect">
            <a:avLst/>
          </a:prstGeom>
        </p:spPr>
      </p:pic>
    </p:spTree>
    <p:extLst>
      <p:ext uri="{BB962C8B-B14F-4D97-AF65-F5344CB8AC3E}">
        <p14:creationId xmlns:p14="http://schemas.microsoft.com/office/powerpoint/2010/main" val="1163363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A4F67-D09F-465B-BE4A-BD877658B58E}"/>
              </a:ext>
            </a:extLst>
          </p:cNvPr>
          <p:cNvPicPr>
            <a:picLocks noChangeAspect="1"/>
          </p:cNvPicPr>
          <p:nvPr/>
        </p:nvPicPr>
        <p:blipFill>
          <a:blip r:embed="rId3"/>
          <a:stretch>
            <a:fillRect/>
          </a:stretch>
        </p:blipFill>
        <p:spPr>
          <a:xfrm>
            <a:off x="3301634" y="4702628"/>
            <a:ext cx="12217857" cy="2681969"/>
          </a:xfrm>
          <a:prstGeom prst="rect">
            <a:avLst/>
          </a:prstGeom>
        </p:spPr>
      </p:pic>
      <p:sp>
        <p:nvSpPr>
          <p:cNvPr id="8" name="TextBox 7">
            <a:extLst>
              <a:ext uri="{FF2B5EF4-FFF2-40B4-BE49-F238E27FC236}">
                <a16:creationId xmlns:a16="http://schemas.microsoft.com/office/drawing/2014/main" id="{97A249E9-6D62-41AC-80E6-B3473AA71E1C}"/>
              </a:ext>
            </a:extLst>
          </p:cNvPr>
          <p:cNvSpPr txBox="1"/>
          <p:nvPr/>
        </p:nvSpPr>
        <p:spPr>
          <a:xfrm>
            <a:off x="1979024" y="1430382"/>
            <a:ext cx="13892349" cy="2585323"/>
          </a:xfrm>
          <a:prstGeom prst="rect">
            <a:avLst/>
          </a:prstGeom>
          <a:noFill/>
        </p:spPr>
        <p:txBody>
          <a:bodyPr wrap="square" rtlCol="0">
            <a:spAutoFit/>
          </a:bodyPr>
          <a:lstStyle/>
          <a:p>
            <a:pPr algn="ctr"/>
            <a:r>
              <a:rPr lang="en-US" sz="5400" b="1" dirty="0">
                <a:solidFill>
                  <a:srgbClr val="0070C0"/>
                </a:solidFill>
              </a:rPr>
              <a:t>Need to benchmark your policy, or write a new one?  Do your research first! </a:t>
            </a:r>
            <a:br>
              <a:rPr lang="en-US" sz="5400" b="1" dirty="0">
                <a:solidFill>
                  <a:srgbClr val="0070C0"/>
                </a:solidFill>
              </a:rPr>
            </a:br>
            <a:r>
              <a:rPr lang="en-US" sz="5400" b="1" dirty="0">
                <a:solidFill>
                  <a:srgbClr val="0070C0"/>
                </a:solidFill>
              </a:rPr>
              <a:t>FREE for roster members! </a:t>
            </a:r>
          </a:p>
        </p:txBody>
      </p:sp>
    </p:spTree>
    <p:extLst>
      <p:ext uri="{BB962C8B-B14F-4D97-AF65-F5344CB8AC3E}">
        <p14:creationId xmlns:p14="http://schemas.microsoft.com/office/powerpoint/2010/main" val="257604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9" name="Google Shape;109;g1c76effe282_1_28"/>
          <p:cNvPicPr preferRelativeResize="0"/>
          <p:nvPr/>
        </p:nvPicPr>
        <p:blipFill rotWithShape="1">
          <a:blip r:embed="rId3">
            <a:alphaModFix/>
          </a:blip>
          <a:srcRect t="34051" b="22937"/>
          <a:stretch/>
        </p:blipFill>
        <p:spPr>
          <a:xfrm>
            <a:off x="14640134" y="8733884"/>
            <a:ext cx="3016024" cy="1297151"/>
          </a:xfrm>
          <a:prstGeom prst="rect">
            <a:avLst/>
          </a:prstGeom>
          <a:noFill/>
          <a:ln>
            <a:noFill/>
          </a:ln>
        </p:spPr>
      </p:pic>
      <p:pic>
        <p:nvPicPr>
          <p:cNvPr id="8" name="Google Shape;73;p13"/>
          <p:cNvPicPr preferRelativeResize="0"/>
          <p:nvPr/>
        </p:nvPicPr>
        <p:blipFill rotWithShape="1">
          <a:blip r:embed="rId4">
            <a:alphaModFix/>
          </a:blip>
          <a:srcRect/>
          <a:stretch/>
        </p:blipFill>
        <p:spPr>
          <a:xfrm>
            <a:off x="1524001" y="1342494"/>
            <a:ext cx="15482888" cy="7053528"/>
          </a:xfrm>
          <a:prstGeom prst="rect">
            <a:avLst/>
          </a:prstGeom>
          <a:noFill/>
          <a:ln>
            <a:noFill/>
          </a:ln>
        </p:spPr>
      </p:pic>
    </p:spTree>
    <p:extLst>
      <p:ext uri="{BB962C8B-B14F-4D97-AF65-F5344CB8AC3E}">
        <p14:creationId xmlns:p14="http://schemas.microsoft.com/office/powerpoint/2010/main" val="169428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pic>
        <p:nvPicPr>
          <p:cNvPr id="3" name="Picture 2"/>
          <p:cNvPicPr>
            <a:picLocks noChangeAspect="1"/>
          </p:cNvPicPr>
          <p:nvPr/>
        </p:nvPicPr>
        <p:blipFill>
          <a:blip r:embed="rId5"/>
          <a:stretch>
            <a:fillRect/>
          </a:stretch>
        </p:blipFill>
        <p:spPr>
          <a:xfrm>
            <a:off x="784602" y="1501198"/>
            <a:ext cx="16059150" cy="7810500"/>
          </a:xfrm>
          <a:prstGeom prst="rect">
            <a:avLst/>
          </a:prstGeom>
        </p:spPr>
      </p:pic>
    </p:spTree>
    <p:extLst>
      <p:ext uri="{BB962C8B-B14F-4D97-AF65-F5344CB8AC3E}">
        <p14:creationId xmlns:p14="http://schemas.microsoft.com/office/powerpoint/2010/main" val="370322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p:nvPr/>
        </p:nvSpPr>
        <p:spPr>
          <a:xfrm>
            <a:off x="0" y="-278500"/>
            <a:ext cx="10491227" cy="10701963"/>
          </a:xfrm>
          <a:prstGeom prst="rect">
            <a:avLst/>
          </a:prstGeom>
          <a:solidFill>
            <a:srgbClr val="2C71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2" name="Google Shape;152;p4"/>
          <p:cNvCxnSpPr/>
          <p:nvPr/>
        </p:nvCxnSpPr>
        <p:spPr>
          <a:xfrm>
            <a:off x="1802698" y="6196968"/>
            <a:ext cx="6669706" cy="0"/>
          </a:xfrm>
          <a:prstGeom prst="straightConnector1">
            <a:avLst/>
          </a:prstGeom>
          <a:noFill/>
          <a:ln w="28575" cap="flat" cmpd="sng">
            <a:solidFill>
              <a:srgbClr val="F7F7F7"/>
            </a:solidFill>
            <a:prstDash val="solid"/>
            <a:round/>
            <a:headEnd type="none" w="sm" len="sm"/>
            <a:tailEnd type="none" w="sm" len="sm"/>
          </a:ln>
        </p:spPr>
      </p:cxnSp>
      <p:sp>
        <p:nvSpPr>
          <p:cNvPr id="154" name="Google Shape;154;p4"/>
          <p:cNvSpPr txBox="1"/>
          <p:nvPr/>
        </p:nvSpPr>
        <p:spPr>
          <a:xfrm>
            <a:off x="1802698" y="5818806"/>
            <a:ext cx="5538600" cy="215400"/>
          </a:xfrm>
          <a:prstGeom prst="rect">
            <a:avLst/>
          </a:prstGeom>
          <a:noFill/>
          <a:ln>
            <a:noFill/>
          </a:ln>
        </p:spPr>
        <p:txBody>
          <a:bodyPr spcFirstLastPara="1" wrap="square" lIns="0" tIns="0" rIns="0" bIns="0" anchor="t" anchorCtr="0">
            <a:spAutoFit/>
          </a:bodyPr>
          <a:lstStyle/>
          <a:p>
            <a:pPr marL="0" marR="0" lvl="0" indent="0" algn="l" rtl="0">
              <a:lnSpc>
                <a:spcPct val="145000"/>
              </a:lnSpc>
              <a:spcBef>
                <a:spcPts val="0"/>
              </a:spcBef>
              <a:spcAft>
                <a:spcPts val="0"/>
              </a:spcAft>
              <a:buClr>
                <a:srgbClr val="000000"/>
              </a:buClr>
              <a:buSzPts val="23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
          <p:cNvSpPr txBox="1"/>
          <p:nvPr/>
        </p:nvSpPr>
        <p:spPr>
          <a:xfrm>
            <a:off x="1020657" y="6947124"/>
            <a:ext cx="9470570" cy="240065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500"/>
              <a:buFont typeface="Arial"/>
              <a:buNone/>
            </a:pPr>
            <a:r>
              <a:rPr lang="en-US" sz="6500" b="1" dirty="0">
                <a:solidFill>
                  <a:srgbClr val="F7F7F7"/>
                </a:solidFill>
                <a:latin typeface="Open Sans"/>
                <a:ea typeface="Open Sans"/>
                <a:cs typeface="Open Sans"/>
                <a:sym typeface="Open Sans"/>
              </a:rPr>
              <a:t>AACRAO Book Club &amp; Podcasts</a:t>
            </a:r>
            <a:endParaRPr sz="1400" b="0" i="0" u="none" strike="noStrike" cap="none" dirty="0">
              <a:solidFill>
                <a:srgbClr val="000000"/>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524702" y="661675"/>
            <a:ext cx="9708769" cy="4490415"/>
          </a:xfrm>
          <a:prstGeom prst="rect">
            <a:avLst/>
          </a:prstGeom>
        </p:spPr>
      </p:pic>
      <p:pic>
        <p:nvPicPr>
          <p:cNvPr id="12" name="Google Shape;111;p20" descr="AACRAO_Book_Club"/>
          <p:cNvPicPr preferRelativeResize="0"/>
          <p:nvPr/>
        </p:nvPicPr>
        <p:blipFill rotWithShape="1">
          <a:blip r:embed="rId4">
            <a:alphaModFix/>
          </a:blip>
          <a:srcRect/>
          <a:stretch/>
        </p:blipFill>
        <p:spPr>
          <a:xfrm>
            <a:off x="10389627" y="2639404"/>
            <a:ext cx="7898373" cy="4092320"/>
          </a:xfrm>
          <a:prstGeom prst="rect">
            <a:avLst/>
          </a:prstGeom>
          <a:noFill/>
          <a:ln>
            <a:noFill/>
          </a:ln>
        </p:spPr>
      </p:pic>
      <p:pic>
        <p:nvPicPr>
          <p:cNvPr id="3" name="Picture 2">
            <a:extLst>
              <a:ext uri="{FF2B5EF4-FFF2-40B4-BE49-F238E27FC236}">
                <a16:creationId xmlns:a16="http://schemas.microsoft.com/office/drawing/2014/main" id="{93389470-773E-479D-A634-DFA1CF7A5E7A}"/>
              </a:ext>
            </a:extLst>
          </p:cNvPr>
          <p:cNvPicPr>
            <a:picLocks noChangeAspect="1"/>
          </p:cNvPicPr>
          <p:nvPr/>
        </p:nvPicPr>
        <p:blipFill>
          <a:blip r:embed="rId5"/>
          <a:stretch>
            <a:fillRect/>
          </a:stretch>
        </p:blipFill>
        <p:spPr>
          <a:xfrm>
            <a:off x="5506086" y="3333076"/>
            <a:ext cx="4530144" cy="1735575"/>
          </a:xfrm>
          <a:prstGeom prst="rect">
            <a:avLst/>
          </a:prstGeom>
        </p:spPr>
      </p:pic>
    </p:spTree>
    <p:extLst>
      <p:ext uri="{BB962C8B-B14F-4D97-AF65-F5344CB8AC3E}">
        <p14:creationId xmlns:p14="http://schemas.microsoft.com/office/powerpoint/2010/main" val="724697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6"/>
          <p:cNvPicPr preferRelativeResize="0"/>
          <p:nvPr/>
        </p:nvPicPr>
        <p:blipFill rotWithShape="1">
          <a:blip r:embed="rId3">
            <a:alphaModFix/>
          </a:blip>
          <a:srcRect/>
          <a:stretch/>
        </p:blipFill>
        <p:spPr>
          <a:xfrm>
            <a:off x="-89663" y="-1905000"/>
            <a:ext cx="18377658" cy="12192000"/>
          </a:xfrm>
          <a:prstGeom prst="rect">
            <a:avLst/>
          </a:prstGeom>
          <a:noFill/>
          <a:ln>
            <a:noFill/>
          </a:ln>
        </p:spPr>
      </p:pic>
    </p:spTree>
    <p:extLst>
      <p:ext uri="{BB962C8B-B14F-4D97-AF65-F5344CB8AC3E}">
        <p14:creationId xmlns:p14="http://schemas.microsoft.com/office/powerpoint/2010/main" val="3948419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3" name="Picture 2"/>
          <p:cNvPicPr>
            <a:picLocks noChangeAspect="1"/>
          </p:cNvPicPr>
          <p:nvPr/>
        </p:nvPicPr>
        <p:blipFill>
          <a:blip r:embed="rId4"/>
          <a:stretch>
            <a:fillRect/>
          </a:stretch>
        </p:blipFill>
        <p:spPr>
          <a:xfrm>
            <a:off x="602038" y="1202266"/>
            <a:ext cx="11529637" cy="5367867"/>
          </a:xfrm>
          <a:prstGeom prst="rect">
            <a:avLst/>
          </a:prstGeom>
        </p:spPr>
      </p:pic>
      <p:pic>
        <p:nvPicPr>
          <p:cNvPr id="5" name="Picture 4"/>
          <p:cNvPicPr>
            <a:picLocks noChangeAspect="1"/>
          </p:cNvPicPr>
          <p:nvPr/>
        </p:nvPicPr>
        <p:blipFill>
          <a:blip r:embed="rId5"/>
          <a:stretch>
            <a:fillRect/>
          </a:stretch>
        </p:blipFill>
        <p:spPr>
          <a:xfrm>
            <a:off x="1540933" y="8189000"/>
            <a:ext cx="5673196" cy="723538"/>
          </a:xfrm>
          <a:prstGeom prst="rect">
            <a:avLst/>
          </a:prstGeom>
        </p:spPr>
      </p:pic>
      <p:sp>
        <p:nvSpPr>
          <p:cNvPr id="8" name="TextBox 7"/>
          <p:cNvSpPr txBox="1"/>
          <p:nvPr/>
        </p:nvSpPr>
        <p:spPr>
          <a:xfrm>
            <a:off x="8669865" y="8188037"/>
            <a:ext cx="2015067" cy="707886"/>
          </a:xfrm>
          <a:prstGeom prst="rect">
            <a:avLst/>
          </a:prstGeom>
          <a:noFill/>
        </p:spPr>
        <p:txBody>
          <a:bodyPr wrap="square" rtlCol="0">
            <a:spAutoFit/>
          </a:bodyPr>
          <a:lstStyle/>
          <a:p>
            <a:r>
              <a:rPr lang="en-US" sz="4000" dirty="0">
                <a:solidFill>
                  <a:schemeClr val="bg1"/>
                </a:solidFill>
                <a:latin typeface="Open Sans ExtraBold" panose="020B0604020202020204" charset="0"/>
                <a:ea typeface="Open Sans ExtraBold" panose="020B0604020202020204" charset="0"/>
                <a:cs typeface="Open Sans ExtraBold" panose="020B0604020202020204" charset="0"/>
              </a:rPr>
              <a:t>OR</a:t>
            </a:r>
          </a:p>
        </p:txBody>
      </p:sp>
      <p:pic>
        <p:nvPicPr>
          <p:cNvPr id="9" name="Picture 8"/>
          <p:cNvPicPr>
            <a:picLocks noChangeAspect="1"/>
          </p:cNvPicPr>
          <p:nvPr/>
        </p:nvPicPr>
        <p:blipFill>
          <a:blip r:embed="rId6"/>
          <a:stretch>
            <a:fillRect/>
          </a:stretch>
        </p:blipFill>
        <p:spPr>
          <a:xfrm>
            <a:off x="10989733" y="8152152"/>
            <a:ext cx="6197600" cy="669059"/>
          </a:xfrm>
          <a:prstGeom prst="rect">
            <a:avLst/>
          </a:prstGeom>
        </p:spPr>
      </p:pic>
      <p:pic>
        <p:nvPicPr>
          <p:cNvPr id="6" name="Picture 5"/>
          <p:cNvPicPr>
            <a:picLocks noChangeAspect="1"/>
          </p:cNvPicPr>
          <p:nvPr/>
        </p:nvPicPr>
        <p:blipFill>
          <a:blip r:embed="rId7"/>
          <a:stretch>
            <a:fillRect/>
          </a:stretch>
        </p:blipFill>
        <p:spPr>
          <a:xfrm>
            <a:off x="13069623" y="1117085"/>
            <a:ext cx="4280429" cy="6244058"/>
          </a:xfrm>
          <a:prstGeom prst="rect">
            <a:avLst/>
          </a:prstGeom>
        </p:spPr>
      </p:pic>
    </p:spTree>
    <p:extLst>
      <p:ext uri="{BB962C8B-B14F-4D97-AF65-F5344CB8AC3E}">
        <p14:creationId xmlns:p14="http://schemas.microsoft.com/office/powerpoint/2010/main" val="226863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4;p1"/>
          <p:cNvPicPr preferRelativeResize="0"/>
          <p:nvPr/>
        </p:nvPicPr>
        <p:blipFill rotWithShape="1">
          <a:blip r:embed="rId3">
            <a:alphaModFix/>
          </a:blip>
          <a:srcRect t="21875" b="21873"/>
          <a:stretch/>
        </p:blipFill>
        <p:spPr>
          <a:xfrm>
            <a:off x="0" y="-5729"/>
            <a:ext cx="18288000" cy="10287000"/>
          </a:xfrm>
          <a:prstGeom prst="rect">
            <a:avLst/>
          </a:prstGeom>
          <a:noFill/>
          <a:ln>
            <a:noFill/>
          </a:ln>
        </p:spPr>
      </p:pic>
      <p:pic>
        <p:nvPicPr>
          <p:cNvPr id="10" name="Picture 9"/>
          <p:cNvPicPr>
            <a:picLocks noChangeAspect="1"/>
          </p:cNvPicPr>
          <p:nvPr/>
        </p:nvPicPr>
        <p:blipFill>
          <a:blip r:embed="rId4"/>
          <a:stretch>
            <a:fillRect/>
          </a:stretch>
        </p:blipFill>
        <p:spPr>
          <a:xfrm>
            <a:off x="2252964" y="3034770"/>
            <a:ext cx="14735175" cy="3133725"/>
          </a:xfrm>
          <a:prstGeom prst="rect">
            <a:avLst/>
          </a:prstGeom>
        </p:spPr>
      </p:pic>
    </p:spTree>
    <p:extLst>
      <p:ext uri="{BB962C8B-B14F-4D97-AF65-F5344CB8AC3E}">
        <p14:creationId xmlns:p14="http://schemas.microsoft.com/office/powerpoint/2010/main" val="147168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36799" y="644331"/>
            <a:ext cx="13501159" cy="8881197"/>
          </a:xfrm>
          <a:prstGeom prst="rect">
            <a:avLst/>
          </a:prstGeom>
        </p:spPr>
      </p:pic>
    </p:spTree>
    <p:extLst>
      <p:ext uri="{BB962C8B-B14F-4D97-AF65-F5344CB8AC3E}">
        <p14:creationId xmlns:p14="http://schemas.microsoft.com/office/powerpoint/2010/main" val="397834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1d053949262_0_0"/>
          <p:cNvPicPr preferRelativeResize="0"/>
          <p:nvPr/>
        </p:nvPicPr>
        <p:blipFill rotWithShape="1">
          <a:blip r:embed="rId3">
            <a:alphaModFix/>
          </a:blip>
          <a:srcRect t="21876" b="21870"/>
          <a:stretch/>
        </p:blipFill>
        <p:spPr>
          <a:xfrm>
            <a:off x="1" y="0"/>
            <a:ext cx="18287999" cy="10287000"/>
          </a:xfrm>
          <a:prstGeom prst="rect">
            <a:avLst/>
          </a:prstGeom>
          <a:noFill/>
          <a:ln>
            <a:noFill/>
          </a:ln>
        </p:spPr>
      </p:pic>
      <p:sp>
        <p:nvSpPr>
          <p:cNvPr id="234" name="Google Shape;234;g1d053949262_0_0"/>
          <p:cNvSpPr txBox="1"/>
          <p:nvPr/>
        </p:nvSpPr>
        <p:spPr>
          <a:xfrm>
            <a:off x="2633663" y="1419225"/>
            <a:ext cx="13020750" cy="104647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Clr>
                <a:srgbClr val="000000"/>
              </a:buClr>
              <a:buSzPts val="6799"/>
              <a:buFont typeface="Arial"/>
              <a:buNone/>
            </a:pPr>
            <a:r>
              <a:rPr lang="en-US" sz="6799" b="1" i="0" u="none" strike="noStrike" cap="none">
                <a:solidFill>
                  <a:srgbClr val="FAFAFA"/>
                </a:solidFill>
                <a:latin typeface="Open Sans"/>
                <a:ea typeface="Open Sans"/>
                <a:cs typeface="Open Sans"/>
                <a:sym typeface="Open Sans"/>
              </a:rPr>
              <a:t>JOIN THE CONVERSATION</a:t>
            </a:r>
            <a:endParaRPr sz="1400" b="0" i="0" u="none" strike="noStrike" cap="none">
              <a:solidFill>
                <a:srgbClr val="000000"/>
              </a:solidFill>
              <a:latin typeface="Arial"/>
              <a:ea typeface="Arial"/>
              <a:cs typeface="Arial"/>
              <a:sym typeface="Arial"/>
            </a:endParaRPr>
          </a:p>
        </p:txBody>
      </p:sp>
      <p:pic>
        <p:nvPicPr>
          <p:cNvPr id="236" name="Google Shape;236;g1d053949262_0_0"/>
          <p:cNvPicPr preferRelativeResize="0"/>
          <p:nvPr/>
        </p:nvPicPr>
        <p:blipFill rotWithShape="1">
          <a:blip r:embed="rId4">
            <a:alphaModFix/>
          </a:blip>
          <a:srcRect/>
          <a:stretch/>
        </p:blipFill>
        <p:spPr>
          <a:xfrm>
            <a:off x="5250121" y="7792340"/>
            <a:ext cx="1082668" cy="1082668"/>
          </a:xfrm>
          <a:prstGeom prst="rect">
            <a:avLst/>
          </a:prstGeom>
          <a:noFill/>
          <a:ln>
            <a:noFill/>
          </a:ln>
        </p:spPr>
      </p:pic>
      <p:pic>
        <p:nvPicPr>
          <p:cNvPr id="237" name="Google Shape;237;g1d053949262_0_0"/>
          <p:cNvPicPr preferRelativeResize="0"/>
          <p:nvPr/>
        </p:nvPicPr>
        <p:blipFill rotWithShape="1">
          <a:blip r:embed="rId5">
            <a:alphaModFix/>
          </a:blip>
          <a:srcRect/>
          <a:stretch/>
        </p:blipFill>
        <p:spPr>
          <a:xfrm>
            <a:off x="7132256" y="7792340"/>
            <a:ext cx="1140742" cy="1082668"/>
          </a:xfrm>
          <a:prstGeom prst="rect">
            <a:avLst/>
          </a:prstGeom>
          <a:noFill/>
          <a:ln>
            <a:noFill/>
          </a:ln>
        </p:spPr>
      </p:pic>
      <p:cxnSp>
        <p:nvCxnSpPr>
          <p:cNvPr id="238" name="Google Shape;238;g1d053949262_0_0"/>
          <p:cNvCxnSpPr/>
          <p:nvPr/>
        </p:nvCxnSpPr>
        <p:spPr>
          <a:xfrm rot="-5400000">
            <a:off x="10078841" y="8394431"/>
            <a:ext cx="1686900" cy="0"/>
          </a:xfrm>
          <a:prstGeom prst="straightConnector1">
            <a:avLst/>
          </a:prstGeom>
          <a:noFill/>
          <a:ln w="38100" cap="rnd" cmpd="sng">
            <a:solidFill>
              <a:srgbClr val="F7F7F7"/>
            </a:solidFill>
            <a:prstDash val="solid"/>
            <a:round/>
            <a:headEnd type="none" w="sm" len="sm"/>
            <a:tailEnd type="none" w="sm" len="sm"/>
          </a:ln>
        </p:spPr>
      </p:cxnSp>
      <p:pic>
        <p:nvPicPr>
          <p:cNvPr id="239" name="Google Shape;239;g1d053949262_0_0"/>
          <p:cNvPicPr preferRelativeResize="0"/>
          <p:nvPr/>
        </p:nvPicPr>
        <p:blipFill rotWithShape="1">
          <a:blip r:embed="rId6">
            <a:alphaModFix/>
          </a:blip>
          <a:srcRect/>
          <a:stretch/>
        </p:blipFill>
        <p:spPr>
          <a:xfrm>
            <a:off x="8933463" y="7853597"/>
            <a:ext cx="1314316" cy="1082668"/>
          </a:xfrm>
          <a:prstGeom prst="rect">
            <a:avLst/>
          </a:prstGeom>
          <a:noFill/>
          <a:ln>
            <a:noFill/>
          </a:ln>
        </p:spPr>
      </p:pic>
      <p:pic>
        <p:nvPicPr>
          <p:cNvPr id="240" name="Google Shape;240;g1d053949262_0_0"/>
          <p:cNvPicPr preferRelativeResize="0"/>
          <p:nvPr/>
        </p:nvPicPr>
        <p:blipFill rotWithShape="1">
          <a:blip r:embed="rId7">
            <a:alphaModFix/>
          </a:blip>
          <a:srcRect/>
          <a:stretch/>
        </p:blipFill>
        <p:spPr>
          <a:xfrm>
            <a:off x="3335759" y="7650879"/>
            <a:ext cx="1224128" cy="1224128"/>
          </a:xfrm>
          <a:prstGeom prst="rect">
            <a:avLst/>
          </a:prstGeom>
          <a:noFill/>
          <a:ln>
            <a:noFill/>
          </a:ln>
        </p:spPr>
      </p:pic>
      <p:sp>
        <p:nvSpPr>
          <p:cNvPr id="241" name="Google Shape;241;g1d053949262_0_0"/>
          <p:cNvSpPr txBox="1"/>
          <p:nvPr/>
        </p:nvSpPr>
        <p:spPr>
          <a:xfrm>
            <a:off x="11453203" y="7680701"/>
            <a:ext cx="3498900" cy="2592600"/>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Clr>
                <a:srgbClr val="000000"/>
              </a:buClr>
              <a:buSzPts val="7018"/>
              <a:buFont typeface="Arial"/>
              <a:buNone/>
            </a:pPr>
            <a:r>
              <a:rPr lang="en-US" sz="7018" b="0" i="0" u="none" strike="noStrike" cap="none">
                <a:solidFill>
                  <a:srgbClr val="F7F7F7"/>
                </a:solidFill>
                <a:latin typeface="Open Sans Light"/>
                <a:ea typeface="Open Sans Light"/>
                <a:cs typeface="Open Sans Light"/>
                <a:sym typeface="Open Sans Light"/>
              </a:rPr>
              <a:t>@aacrao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37595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0"/>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cxnSp>
        <p:nvCxnSpPr>
          <p:cNvPr id="91" name="Google Shape;91;p1"/>
          <p:cNvCxnSpPr/>
          <p:nvPr/>
        </p:nvCxnSpPr>
        <p:spPr>
          <a:xfrm>
            <a:off x="498716" y="4976437"/>
            <a:ext cx="9876596" cy="0"/>
          </a:xfrm>
          <a:prstGeom prst="straightConnector1">
            <a:avLst/>
          </a:prstGeom>
          <a:noFill/>
          <a:ln w="40825" cap="flat" cmpd="sng">
            <a:solidFill>
              <a:srgbClr val="F7F7F7"/>
            </a:solidFill>
            <a:prstDash val="solid"/>
            <a:round/>
            <a:headEnd type="none" w="sm" len="sm"/>
            <a:tailEnd type="none" w="sm" len="sm"/>
          </a:ln>
        </p:spPr>
      </p:cxnSp>
      <p:sp>
        <p:nvSpPr>
          <p:cNvPr id="3" name="Google Shape;89;p1">
            <a:extLst>
              <a:ext uri="{FF2B5EF4-FFF2-40B4-BE49-F238E27FC236}">
                <a16:creationId xmlns:a16="http://schemas.microsoft.com/office/drawing/2014/main" id="{F98003EE-F20A-2061-4F4B-B7B190DF8774}"/>
              </a:ext>
            </a:extLst>
          </p:cNvPr>
          <p:cNvSpPr txBox="1"/>
          <p:nvPr/>
        </p:nvSpPr>
        <p:spPr>
          <a:xfrm>
            <a:off x="663952" y="2948363"/>
            <a:ext cx="15050700" cy="1960537"/>
          </a:xfrm>
          <a:prstGeom prst="rect">
            <a:avLst/>
          </a:prstGeom>
          <a:noFill/>
          <a:ln>
            <a:noFill/>
          </a:ln>
        </p:spPr>
        <p:txBody>
          <a:bodyPr spcFirstLastPara="1" wrap="square" lIns="0" tIns="0" rIns="0" bIns="0" anchor="t" anchorCtr="0">
            <a:spAutoFit/>
          </a:bodyPr>
          <a:lstStyle/>
          <a:p>
            <a:pPr marL="0" marR="0" lvl="0" indent="0" algn="l" rtl="0">
              <a:lnSpc>
                <a:spcPct val="140002"/>
              </a:lnSpc>
              <a:spcBef>
                <a:spcPts val="0"/>
              </a:spcBef>
              <a:spcAft>
                <a:spcPts val="0"/>
              </a:spcAft>
              <a:buClr>
                <a:srgbClr val="000000"/>
              </a:buClr>
              <a:buSzPts val="14039"/>
              <a:buFont typeface="Arial"/>
              <a:buNone/>
            </a:pPr>
            <a:r>
              <a:rPr lang="en-US" sz="8800" b="1" dirty="0">
                <a:solidFill>
                  <a:srgbClr val="FFFFFF"/>
                </a:solidFill>
                <a:latin typeface="Open Sans"/>
                <a:ea typeface="Open Sans"/>
                <a:cs typeface="Open Sans"/>
                <a:sym typeface="Open Sans"/>
              </a:rPr>
              <a:t>Bylaw Changes</a:t>
            </a:r>
            <a:endParaRPr sz="8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62905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0"/>
            <a:ext cx="18288000" cy="10287000"/>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2100217" y="581729"/>
            <a:ext cx="13173650" cy="2308324"/>
          </a:xfrm>
          <a:prstGeom prst="rect">
            <a:avLst/>
          </a:prstGeom>
          <a:noFill/>
        </p:spPr>
        <p:txBody>
          <a:bodyPr wrap="square" rtlCol="0">
            <a:spAutoFit/>
          </a:bodyPr>
          <a:lstStyle/>
          <a:p>
            <a:pPr algn="ctr"/>
            <a:r>
              <a:rPr lang="en-US" sz="7200" b="1" dirty="0">
                <a:solidFill>
                  <a:schemeClr val="bg1"/>
                </a:solidFill>
                <a:latin typeface="Open Sans ExtraBold" panose="020B0604020202020204" charset="0"/>
                <a:ea typeface="Open Sans ExtraBold" panose="020B0604020202020204" charset="0"/>
                <a:cs typeface="Open Sans ExtraBold" panose="020B0604020202020204" charset="0"/>
              </a:rPr>
              <a:t>AACRAO recently approved these three bylaw changes: </a:t>
            </a:r>
          </a:p>
        </p:txBody>
      </p:sp>
      <p:sp>
        <p:nvSpPr>
          <p:cNvPr id="3" name="TextBox 2"/>
          <p:cNvSpPr txBox="1"/>
          <p:nvPr/>
        </p:nvSpPr>
        <p:spPr>
          <a:xfrm>
            <a:off x="505868" y="3683652"/>
            <a:ext cx="17276263" cy="6278642"/>
          </a:xfrm>
          <a:prstGeom prst="rect">
            <a:avLst/>
          </a:prstGeom>
          <a:noFill/>
        </p:spPr>
        <p:txBody>
          <a:bodyPr wrap="square" rtlCol="0">
            <a:spAutoFit/>
          </a:bodyPr>
          <a:lstStyle/>
          <a:p>
            <a:pPr marL="742950" indent="-742950">
              <a:buClr>
                <a:schemeClr val="bg1"/>
              </a:buClr>
              <a:buAutoNum type="arabicPeriod"/>
            </a:pPr>
            <a:r>
              <a:rPr lang="en-US" sz="4400" dirty="0">
                <a:solidFill>
                  <a:schemeClr val="bg1"/>
                </a:solidFill>
                <a:latin typeface="Open Sans" panose="020B0604020202020204" charset="0"/>
                <a:ea typeface="Open Sans" panose="020B0604020202020204" charset="0"/>
                <a:cs typeface="Open Sans" panose="020B0604020202020204" charset="0"/>
              </a:rPr>
              <a:t>Virtual Voting</a:t>
            </a:r>
          </a:p>
          <a:p>
            <a:pPr marL="742950" indent="-742950">
              <a:buClr>
                <a:schemeClr val="bg1"/>
              </a:buClr>
              <a:buFont typeface="Arial"/>
              <a:buAutoNum type="arabicPeriod"/>
            </a:pPr>
            <a:r>
              <a:rPr lang="en-US" sz="4400" dirty="0">
                <a:solidFill>
                  <a:schemeClr val="bg1"/>
                </a:solidFill>
                <a:latin typeface="Open Sans" panose="020B0604020202020204" charset="0"/>
                <a:ea typeface="Open Sans" panose="020B0604020202020204" charset="0"/>
                <a:cs typeface="Open Sans" panose="020B0604020202020204" charset="0"/>
              </a:rPr>
              <a:t>Board Designates Membership Structure – Eliminating Roster Limits</a:t>
            </a:r>
          </a:p>
          <a:p>
            <a:pPr marL="742950" indent="-742950">
              <a:buClr>
                <a:schemeClr val="bg1"/>
              </a:buClr>
              <a:buFont typeface="Arial"/>
              <a:buAutoNum type="arabicPeriod"/>
            </a:pPr>
            <a:r>
              <a:rPr lang="en-US" sz="4400" dirty="0">
                <a:solidFill>
                  <a:schemeClr val="bg1"/>
                </a:solidFill>
                <a:latin typeface="Open Sans" panose="020B0604020202020204" charset="0"/>
                <a:ea typeface="Open Sans" panose="020B0604020202020204" charset="0"/>
                <a:cs typeface="Open Sans" panose="020B0604020202020204" charset="0"/>
              </a:rPr>
              <a:t>Improve Association Budgeting</a:t>
            </a:r>
          </a:p>
          <a:p>
            <a:pPr marL="742950" indent="-742950">
              <a:buClr>
                <a:schemeClr val="bg1"/>
              </a:buClr>
              <a:buFont typeface="Arial"/>
              <a:buAutoNum type="arabicPeriod"/>
            </a:pPr>
            <a:endParaRPr lang="en-US" sz="5400" dirty="0">
              <a:solidFill>
                <a:schemeClr val="bg1"/>
              </a:solidFill>
              <a:latin typeface="Open Sans" panose="020B0604020202020204" charset="0"/>
              <a:ea typeface="Open Sans" panose="020B0604020202020204" charset="0"/>
              <a:cs typeface="Open Sans" panose="020B0604020202020204" charset="0"/>
            </a:endParaRPr>
          </a:p>
          <a:p>
            <a:pPr>
              <a:buClr>
                <a:schemeClr val="bg1"/>
              </a:buClr>
            </a:pPr>
            <a:r>
              <a:rPr lang="en-US" sz="3600" dirty="0">
                <a:solidFill>
                  <a:schemeClr val="bg1"/>
                </a:solidFill>
                <a:latin typeface="Open Sans" panose="020B0604020202020204" charset="0"/>
                <a:ea typeface="Open Sans" panose="020B0604020202020204" charset="0"/>
                <a:cs typeface="Open Sans" panose="020B0604020202020204" charset="0"/>
              </a:rPr>
              <a:t>All three bylaw changes were approved by the membership at the 2023 Annual Business Meeting on March 28, 2023</a:t>
            </a:r>
          </a:p>
          <a:p>
            <a:pPr marL="742950" indent="-742950">
              <a:buAutoNum type="arabicPeriod"/>
            </a:pPr>
            <a:endParaRPr lang="en-US" sz="4000" dirty="0">
              <a:solidFill>
                <a:schemeClr val="bg1"/>
              </a:solidFill>
            </a:endParaRPr>
          </a:p>
          <a:p>
            <a:pPr marL="742950" indent="-742950">
              <a:buAutoNum type="arabicPeriod"/>
            </a:pPr>
            <a:endParaRPr lang="en-US" sz="4000" dirty="0">
              <a:solidFill>
                <a:schemeClr val="bg1"/>
              </a:solidFill>
            </a:endParaRPr>
          </a:p>
          <a:p>
            <a:r>
              <a:rPr lang="en-US" sz="2000" dirty="0">
                <a:solidFill>
                  <a:schemeClr val="bg1"/>
                </a:solidFill>
              </a:rPr>
              <a:t> </a:t>
            </a:r>
          </a:p>
        </p:txBody>
      </p:sp>
    </p:spTree>
    <p:extLst>
      <p:ext uri="{BB962C8B-B14F-4D97-AF65-F5344CB8AC3E}">
        <p14:creationId xmlns:p14="http://schemas.microsoft.com/office/powerpoint/2010/main" val="83345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0"/>
            <a:ext cx="18288000" cy="10455442"/>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2100217" y="581729"/>
            <a:ext cx="13173650" cy="923330"/>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Virtual Voting</a:t>
            </a:r>
          </a:p>
        </p:txBody>
      </p:sp>
      <p:sp>
        <p:nvSpPr>
          <p:cNvPr id="3" name="TextBox 2"/>
          <p:cNvSpPr txBox="1"/>
          <p:nvPr/>
        </p:nvSpPr>
        <p:spPr>
          <a:xfrm>
            <a:off x="779418" y="2176252"/>
            <a:ext cx="16895430" cy="5786199"/>
          </a:xfrm>
          <a:prstGeom prst="rect">
            <a:avLst/>
          </a:prstGeom>
          <a:noFill/>
        </p:spPr>
        <p:txBody>
          <a:bodyPr wrap="square" rtlCol="0">
            <a:spAutoFit/>
          </a:bodyPr>
          <a:lstStyle/>
          <a:p>
            <a:pPr>
              <a:buClr>
                <a:schemeClr val="bg1"/>
              </a:buClr>
            </a:pPr>
            <a:r>
              <a:rPr lang="en-US" sz="5400" dirty="0">
                <a:solidFill>
                  <a:schemeClr val="bg1"/>
                </a:solidFill>
                <a:latin typeface="Open Sans" panose="020B0604020202020204" charset="0"/>
                <a:ea typeface="Open Sans" panose="020B0604020202020204" charset="0"/>
                <a:cs typeface="Open Sans" panose="020B0604020202020204" charset="0"/>
              </a:rPr>
              <a:t>Starting at Annual Meeting 2024, all voting members, regardless of their registration status at the Annual Meeting, will be able to virtually attend the business meeting and vote on any items on the agenda.</a:t>
            </a:r>
          </a:p>
          <a:p>
            <a:pPr marL="742950" indent="-742950">
              <a:buAutoNum type="arabicPeriod"/>
            </a:pPr>
            <a:endParaRPr lang="en-US" sz="4000" dirty="0">
              <a:solidFill>
                <a:schemeClr val="bg1"/>
              </a:solidFill>
            </a:endParaRPr>
          </a:p>
          <a:p>
            <a:pPr marL="742950" indent="-742950">
              <a:buAutoNum type="arabicPeriod"/>
            </a:pPr>
            <a:endParaRPr lang="en-US" sz="4000" dirty="0">
              <a:solidFill>
                <a:schemeClr val="bg1"/>
              </a:solidFill>
            </a:endParaRPr>
          </a:p>
          <a:p>
            <a:r>
              <a:rPr lang="en-US" sz="2000" dirty="0">
                <a:solidFill>
                  <a:schemeClr val="bg1"/>
                </a:solidFill>
              </a:rPr>
              <a:t> </a:t>
            </a:r>
          </a:p>
        </p:txBody>
      </p:sp>
    </p:spTree>
    <p:extLst>
      <p:ext uri="{BB962C8B-B14F-4D97-AF65-F5344CB8AC3E}">
        <p14:creationId xmlns:p14="http://schemas.microsoft.com/office/powerpoint/2010/main" val="114311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0"/>
            <a:ext cx="18288000" cy="10455442"/>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2100217" y="581729"/>
            <a:ext cx="13173650" cy="1754326"/>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Board Designates Membership Structure</a:t>
            </a:r>
          </a:p>
        </p:txBody>
      </p:sp>
      <p:sp>
        <p:nvSpPr>
          <p:cNvPr id="3" name="TextBox 2"/>
          <p:cNvSpPr txBox="1"/>
          <p:nvPr/>
        </p:nvSpPr>
        <p:spPr>
          <a:xfrm>
            <a:off x="696285" y="2917784"/>
            <a:ext cx="16895430" cy="6063198"/>
          </a:xfrm>
          <a:prstGeom prst="rect">
            <a:avLst/>
          </a:prstGeom>
          <a:noFill/>
        </p:spPr>
        <p:txBody>
          <a:bodyPr wrap="square" rtlCol="0">
            <a:spAutoFit/>
          </a:bodyPr>
          <a:lstStyle/>
          <a:p>
            <a:pPr>
              <a:buClr>
                <a:schemeClr val="bg1"/>
              </a:buClr>
            </a:pPr>
            <a:r>
              <a:rPr lang="en-US" sz="3600" dirty="0">
                <a:solidFill>
                  <a:schemeClr val="bg1"/>
                </a:solidFill>
                <a:latin typeface="Open Sans" panose="020B0604020202020204" charset="0"/>
                <a:ea typeface="Open Sans" panose="020B0604020202020204" charset="0"/>
                <a:cs typeface="Open Sans" panose="020B0604020202020204" charset="0"/>
              </a:rPr>
              <a:t>Over the course of the next year, the Board will move to adopt a new membership structure that will transform our ability to serve the profession. </a:t>
            </a:r>
          </a:p>
          <a:p>
            <a:pPr>
              <a:buClr>
                <a:schemeClr val="bg1"/>
              </a:buClr>
            </a:pPr>
            <a:endParaRPr lang="en-US" sz="3600" dirty="0">
              <a:solidFill>
                <a:schemeClr val="bg1"/>
              </a:solidFill>
              <a:latin typeface="Open Sans" panose="020B0604020202020204" charset="0"/>
              <a:ea typeface="Open Sans" panose="020B0604020202020204" charset="0"/>
              <a:cs typeface="Open Sans" panose="020B0604020202020204" charset="0"/>
            </a:endParaRPr>
          </a:p>
          <a:p>
            <a:pPr>
              <a:buClr>
                <a:schemeClr val="bg1"/>
              </a:buClr>
            </a:pPr>
            <a:r>
              <a:rPr lang="en-US" sz="3600" dirty="0">
                <a:solidFill>
                  <a:schemeClr val="bg1"/>
                </a:solidFill>
                <a:latin typeface="Open Sans" panose="020B0604020202020204" charset="0"/>
                <a:ea typeface="Open Sans" panose="020B0604020202020204" charset="0"/>
                <a:cs typeface="Open Sans" panose="020B0604020202020204" charset="0"/>
              </a:rPr>
              <a:t>The current structure designates dues level and number of seats allotted based on an institutional FTE calculation from IPEDS data. </a:t>
            </a:r>
          </a:p>
          <a:p>
            <a:pPr>
              <a:buClr>
                <a:schemeClr val="bg1"/>
              </a:buClr>
            </a:pPr>
            <a:endParaRPr lang="en-US" sz="3600" dirty="0">
              <a:solidFill>
                <a:schemeClr val="bg1"/>
              </a:solidFill>
              <a:latin typeface="Open Sans" panose="020B0604020202020204" charset="0"/>
              <a:ea typeface="Open Sans" panose="020B0604020202020204" charset="0"/>
              <a:cs typeface="Open Sans" panose="020B0604020202020204" charset="0"/>
            </a:endParaRPr>
          </a:p>
          <a:p>
            <a:pPr>
              <a:buClr>
                <a:schemeClr val="bg1"/>
              </a:buClr>
            </a:pPr>
            <a:r>
              <a:rPr lang="en-US" sz="3600" dirty="0">
                <a:solidFill>
                  <a:schemeClr val="bg1"/>
                </a:solidFill>
                <a:latin typeface="Open Sans" panose="020B0604020202020204" charset="0"/>
                <a:ea typeface="Open Sans" panose="020B0604020202020204" charset="0"/>
                <a:cs typeface="Open Sans" panose="020B0604020202020204" charset="0"/>
              </a:rPr>
              <a:t>The new structure being considered will use institutional budget expenditures as reported on IPEDS to designate dues level with an unlimited roster. </a:t>
            </a:r>
          </a:p>
          <a:p>
            <a:pPr marL="742950" indent="-742950">
              <a:buAutoNum type="arabicPeriod"/>
            </a:pPr>
            <a:endParaRPr lang="en-US" sz="4000" dirty="0">
              <a:solidFill>
                <a:schemeClr val="bg1"/>
              </a:solidFill>
            </a:endParaRPr>
          </a:p>
          <a:p>
            <a:pPr marL="742950" indent="-742950">
              <a:buAutoNum type="arabicPeriod"/>
            </a:pPr>
            <a:endParaRPr lang="en-US" sz="4000" dirty="0">
              <a:solidFill>
                <a:schemeClr val="bg1"/>
              </a:solidFill>
            </a:endParaRPr>
          </a:p>
          <a:p>
            <a:r>
              <a:rPr lang="en-US" sz="2000" dirty="0">
                <a:solidFill>
                  <a:schemeClr val="bg1"/>
                </a:solidFill>
              </a:rPr>
              <a:t> </a:t>
            </a:r>
          </a:p>
        </p:txBody>
      </p:sp>
    </p:spTree>
    <p:extLst>
      <p:ext uri="{BB962C8B-B14F-4D97-AF65-F5344CB8AC3E}">
        <p14:creationId xmlns:p14="http://schemas.microsoft.com/office/powerpoint/2010/main" val="75938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t="21875" b="21873"/>
          <a:stretch/>
        </p:blipFill>
        <p:spPr>
          <a:xfrm>
            <a:off x="0" y="0"/>
            <a:ext cx="18288000" cy="10455442"/>
          </a:xfrm>
          <a:prstGeom prst="rect">
            <a:avLst/>
          </a:prstGeom>
          <a:noFill/>
          <a:ln>
            <a:noFill/>
          </a:ln>
        </p:spPr>
      </p:pic>
      <p:pic>
        <p:nvPicPr>
          <p:cNvPr id="87" name="Google Shape;87;p1"/>
          <p:cNvPicPr preferRelativeResize="0"/>
          <p:nvPr/>
        </p:nvPicPr>
        <p:blipFill rotWithShape="1">
          <a:blip r:embed="rId4">
            <a:alphaModFix/>
          </a:blip>
          <a:srcRect t="41957" r="82579" b="35735"/>
          <a:stretch/>
        </p:blipFill>
        <p:spPr>
          <a:xfrm>
            <a:off x="16843752" y="436924"/>
            <a:ext cx="831096" cy="1064274"/>
          </a:xfrm>
          <a:prstGeom prst="rect">
            <a:avLst/>
          </a:prstGeom>
          <a:noFill/>
          <a:ln>
            <a:noFill/>
          </a:ln>
        </p:spPr>
      </p:pic>
      <p:sp>
        <p:nvSpPr>
          <p:cNvPr id="11" name="TextBox 10">
            <a:extLst>
              <a:ext uri="{FF2B5EF4-FFF2-40B4-BE49-F238E27FC236}">
                <a16:creationId xmlns:a16="http://schemas.microsoft.com/office/drawing/2014/main" id="{63A26178-2BB9-4AF7-9A61-616953477F60}"/>
              </a:ext>
            </a:extLst>
          </p:cNvPr>
          <p:cNvSpPr txBox="1"/>
          <p:nvPr/>
        </p:nvSpPr>
        <p:spPr>
          <a:xfrm>
            <a:off x="2100217" y="581729"/>
            <a:ext cx="13173650" cy="923330"/>
          </a:xfrm>
          <a:prstGeom prst="rect">
            <a:avLst/>
          </a:prstGeom>
          <a:noFill/>
        </p:spPr>
        <p:txBody>
          <a:bodyPr wrap="square" rtlCol="0">
            <a:spAutoFit/>
          </a:bodyPr>
          <a:lstStyle/>
          <a:p>
            <a:pPr algn="ctr"/>
            <a:r>
              <a:rPr lang="en-US" sz="5400" b="1" dirty="0">
                <a:solidFill>
                  <a:schemeClr val="bg1"/>
                </a:solidFill>
                <a:latin typeface="Open Sans ExtraBold" panose="020B0604020202020204" charset="0"/>
                <a:ea typeface="Open Sans ExtraBold" panose="020B0604020202020204" charset="0"/>
                <a:cs typeface="Open Sans ExtraBold" panose="020B0604020202020204" charset="0"/>
              </a:rPr>
              <a:t>Improve Association Budgeting</a:t>
            </a:r>
          </a:p>
        </p:txBody>
      </p:sp>
      <p:sp>
        <p:nvSpPr>
          <p:cNvPr id="3" name="TextBox 2"/>
          <p:cNvSpPr txBox="1"/>
          <p:nvPr/>
        </p:nvSpPr>
        <p:spPr>
          <a:xfrm>
            <a:off x="696285" y="2082927"/>
            <a:ext cx="16895430" cy="5632311"/>
          </a:xfrm>
          <a:prstGeom prst="rect">
            <a:avLst/>
          </a:prstGeom>
          <a:noFill/>
        </p:spPr>
        <p:txBody>
          <a:bodyPr wrap="square" rtlCol="0">
            <a:spAutoFit/>
          </a:bodyPr>
          <a:lstStyle/>
          <a:p>
            <a:pPr>
              <a:buClr>
                <a:schemeClr val="bg1"/>
              </a:buClr>
            </a:pPr>
            <a:r>
              <a:rPr lang="en-US" sz="3600" dirty="0">
                <a:solidFill>
                  <a:schemeClr val="bg1"/>
                </a:solidFill>
                <a:latin typeface="Open Sans" panose="020B0604020202020204" charset="0"/>
                <a:ea typeface="Open Sans" panose="020B0604020202020204" charset="0"/>
                <a:cs typeface="Open Sans" panose="020B0604020202020204" charset="0"/>
              </a:rPr>
              <a:t>The following processes have been added to the AACRAO Operational Policy and Procedure Guidelines in order to enhance member transparency into budget processes: </a:t>
            </a:r>
            <a:br>
              <a:rPr lang="en-US" sz="3600" dirty="0">
                <a:solidFill>
                  <a:schemeClr val="bg1"/>
                </a:solidFill>
                <a:latin typeface="Open Sans" panose="020B0604020202020204" charset="0"/>
                <a:ea typeface="Open Sans" panose="020B0604020202020204" charset="0"/>
                <a:cs typeface="Open Sans" panose="020B0604020202020204" charset="0"/>
              </a:rPr>
            </a:br>
            <a:endParaRPr lang="en-US" sz="3600" dirty="0">
              <a:solidFill>
                <a:schemeClr val="bg1"/>
              </a:solidFill>
              <a:latin typeface="Open Sans" panose="020B0604020202020204" charset="0"/>
              <a:ea typeface="Open Sans" panose="020B0604020202020204" charset="0"/>
              <a:cs typeface="Open Sans" panose="020B0604020202020204" charset="0"/>
            </a:endParaRPr>
          </a:p>
          <a:p>
            <a:pPr>
              <a:buClr>
                <a:schemeClr val="bg1"/>
              </a:buClr>
            </a:pPr>
            <a:r>
              <a:rPr lang="en-US" sz="3600" b="1" dirty="0">
                <a:solidFill>
                  <a:schemeClr val="bg1"/>
                </a:solidFill>
                <a:latin typeface="Open Sans" panose="020B0604020202020204" charset="0"/>
                <a:ea typeface="Open Sans" panose="020B0604020202020204" charset="0"/>
                <a:cs typeface="Open Sans" panose="020B0604020202020204" charset="0"/>
              </a:rPr>
              <a:t>June: </a:t>
            </a:r>
            <a:r>
              <a:rPr lang="en-US" sz="3600" dirty="0">
                <a:solidFill>
                  <a:schemeClr val="bg1"/>
                </a:solidFill>
                <a:latin typeface="Open Sans" panose="020B0604020202020204" charset="0"/>
                <a:ea typeface="Open Sans" panose="020B0604020202020204" charset="0"/>
                <a:cs typeface="Open Sans" panose="020B0604020202020204" charset="0"/>
              </a:rPr>
              <a:t>The AACRAO Annual Budget will be prepared by the staff for initial review by the Finance, Investments and Audit Committee and the Board. </a:t>
            </a:r>
          </a:p>
          <a:p>
            <a:pPr>
              <a:buClr>
                <a:schemeClr val="bg1"/>
              </a:buClr>
            </a:pPr>
            <a:endParaRPr lang="en-US" sz="3600" dirty="0">
              <a:solidFill>
                <a:schemeClr val="bg1"/>
              </a:solidFill>
              <a:latin typeface="Open Sans" panose="020B0604020202020204" charset="0"/>
              <a:ea typeface="Open Sans" panose="020B0604020202020204" charset="0"/>
              <a:cs typeface="Open Sans" panose="020B0604020202020204" charset="0"/>
            </a:endParaRPr>
          </a:p>
          <a:p>
            <a:pPr>
              <a:buClr>
                <a:schemeClr val="bg1"/>
              </a:buClr>
            </a:pPr>
            <a:r>
              <a:rPr lang="en-US" sz="3600" b="1" dirty="0">
                <a:solidFill>
                  <a:schemeClr val="bg1"/>
                </a:solidFill>
                <a:latin typeface="Open Sans" panose="020B0604020202020204" charset="0"/>
                <a:ea typeface="Open Sans" panose="020B0604020202020204" charset="0"/>
                <a:cs typeface="Open Sans" panose="020B0604020202020204" charset="0"/>
              </a:rPr>
              <a:t>August 1: </a:t>
            </a:r>
            <a:r>
              <a:rPr lang="en-US" sz="3600" dirty="0">
                <a:solidFill>
                  <a:schemeClr val="bg1"/>
                </a:solidFill>
                <a:latin typeface="Open Sans" panose="020B0604020202020204" charset="0"/>
                <a:ea typeface="Open Sans" panose="020B0604020202020204" charset="0"/>
                <a:cs typeface="Open Sans" panose="020B0604020202020204" charset="0"/>
              </a:rPr>
              <a:t>The FI&amp;A Committee will host a virtual town hall to allow for member comment on the budget. The Board will approve the budget for October 1 implementation</a:t>
            </a:r>
            <a:r>
              <a:rPr lang="en-US" sz="3600" dirty="0">
                <a:solidFill>
                  <a:schemeClr val="bg1"/>
                </a:solidFill>
              </a:rPr>
              <a:t>. </a:t>
            </a:r>
          </a:p>
        </p:txBody>
      </p:sp>
    </p:spTree>
    <p:extLst>
      <p:ext uri="{BB962C8B-B14F-4D97-AF65-F5344CB8AC3E}">
        <p14:creationId xmlns:p14="http://schemas.microsoft.com/office/powerpoint/2010/main" val="2215145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8240" y="853441"/>
            <a:ext cx="15300960" cy="1642694"/>
          </a:xfrm>
          <a:prstGeom prst="rect">
            <a:avLst/>
          </a:prstGeom>
        </p:spPr>
        <p:txBody>
          <a:bodyPr wrap="square">
            <a:spAutoFit/>
          </a:bodyPr>
          <a:lstStyle/>
          <a:p>
            <a:pPr lvl="0" algn="ctr">
              <a:lnSpc>
                <a:spcPct val="120000"/>
              </a:lnSpc>
              <a:buSzPts val="6500"/>
            </a:pPr>
            <a:r>
              <a:rPr lang="en-US" sz="4400" b="1" dirty="0">
                <a:solidFill>
                  <a:srgbClr val="0070C0"/>
                </a:solidFill>
                <a:latin typeface="Open Sans"/>
                <a:ea typeface="Open Sans"/>
                <a:cs typeface="Open Sans"/>
                <a:sym typeface="Open Sans"/>
              </a:rPr>
              <a:t>2023 AACRAO Elections </a:t>
            </a:r>
          </a:p>
          <a:p>
            <a:pPr lvl="0" algn="ctr">
              <a:lnSpc>
                <a:spcPct val="120000"/>
              </a:lnSpc>
              <a:buSzPts val="6500"/>
            </a:pPr>
            <a:endParaRPr lang="en-US" sz="4400" dirty="0">
              <a:solidFill>
                <a:srgbClr val="0070C0"/>
              </a:solidFill>
            </a:endParaRPr>
          </a:p>
        </p:txBody>
      </p:sp>
      <p:sp>
        <p:nvSpPr>
          <p:cNvPr id="5" name="Rectangle 4">
            <a:extLst>
              <a:ext uri="{FF2B5EF4-FFF2-40B4-BE49-F238E27FC236}">
                <a16:creationId xmlns:a16="http://schemas.microsoft.com/office/drawing/2014/main" id="{4DD97EE0-F6BA-4CE5-89D2-58621D5DEF4D}"/>
              </a:ext>
            </a:extLst>
          </p:cNvPr>
          <p:cNvSpPr/>
          <p:nvPr/>
        </p:nvSpPr>
        <p:spPr>
          <a:xfrm>
            <a:off x="1361440" y="7790865"/>
            <a:ext cx="15300960" cy="2159758"/>
          </a:xfrm>
          <a:prstGeom prst="rect">
            <a:avLst/>
          </a:prstGeom>
        </p:spPr>
        <p:txBody>
          <a:bodyPr wrap="square">
            <a:spAutoFit/>
          </a:bodyPr>
          <a:lstStyle/>
          <a:p>
            <a:pPr lvl="0" algn="ctr">
              <a:lnSpc>
                <a:spcPct val="120000"/>
              </a:lnSpc>
              <a:buSzPts val="6500"/>
            </a:pPr>
            <a:r>
              <a:rPr lang="en-US" sz="3600" b="1" dirty="0">
                <a:solidFill>
                  <a:srgbClr val="0070C0"/>
                </a:solidFill>
                <a:latin typeface="Open Sans"/>
                <a:ea typeface="Open Sans"/>
                <a:cs typeface="Open Sans"/>
                <a:sym typeface="Open Sans"/>
              </a:rPr>
              <a:t>Voting Window: September 11 – October 31, 2023</a:t>
            </a:r>
          </a:p>
          <a:p>
            <a:pPr lvl="0" algn="ctr">
              <a:lnSpc>
                <a:spcPct val="120000"/>
              </a:lnSpc>
              <a:buSzPts val="6500"/>
            </a:pPr>
            <a:r>
              <a:rPr lang="en-US" sz="3600" b="1" dirty="0">
                <a:solidFill>
                  <a:srgbClr val="0070C0"/>
                </a:solidFill>
                <a:latin typeface="Open Sans"/>
                <a:ea typeface="Open Sans"/>
                <a:cs typeface="Open Sans"/>
                <a:sym typeface="Open Sans"/>
              </a:rPr>
              <a:t>Open to Voting Members only </a:t>
            </a:r>
          </a:p>
          <a:p>
            <a:pPr lvl="0" algn="ctr">
              <a:lnSpc>
                <a:spcPct val="120000"/>
              </a:lnSpc>
              <a:buSzPts val="6500"/>
            </a:pPr>
            <a:endParaRPr lang="en-US" sz="4400" dirty="0">
              <a:solidFill>
                <a:srgbClr val="0070C0"/>
              </a:solidFill>
            </a:endParaRPr>
          </a:p>
        </p:txBody>
      </p:sp>
      <p:pic>
        <p:nvPicPr>
          <p:cNvPr id="2" name="Picture 1">
            <a:extLst>
              <a:ext uri="{FF2B5EF4-FFF2-40B4-BE49-F238E27FC236}">
                <a16:creationId xmlns:a16="http://schemas.microsoft.com/office/drawing/2014/main" id="{2EC32B86-6E48-447A-9264-CB8D781AC6CA}"/>
              </a:ext>
            </a:extLst>
          </p:cNvPr>
          <p:cNvPicPr>
            <a:picLocks noChangeAspect="1"/>
          </p:cNvPicPr>
          <p:nvPr/>
        </p:nvPicPr>
        <p:blipFill>
          <a:blip r:embed="rId3"/>
          <a:stretch>
            <a:fillRect/>
          </a:stretch>
        </p:blipFill>
        <p:spPr>
          <a:xfrm>
            <a:off x="4508500" y="1927038"/>
            <a:ext cx="8210550" cy="5715187"/>
          </a:xfrm>
          <a:prstGeom prst="rect">
            <a:avLst/>
          </a:prstGeom>
        </p:spPr>
      </p:pic>
    </p:spTree>
    <p:extLst>
      <p:ext uri="{BB962C8B-B14F-4D97-AF65-F5344CB8AC3E}">
        <p14:creationId xmlns:p14="http://schemas.microsoft.com/office/powerpoint/2010/main" val="26993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8240" y="853441"/>
            <a:ext cx="15300960" cy="1642694"/>
          </a:xfrm>
          <a:prstGeom prst="rect">
            <a:avLst/>
          </a:prstGeom>
        </p:spPr>
        <p:txBody>
          <a:bodyPr wrap="square">
            <a:spAutoFit/>
          </a:bodyPr>
          <a:lstStyle/>
          <a:p>
            <a:pPr lvl="0" algn="ctr">
              <a:lnSpc>
                <a:spcPct val="120000"/>
              </a:lnSpc>
              <a:buSzPts val="6500"/>
            </a:pPr>
            <a:r>
              <a:rPr lang="en-US" sz="4400" b="1" dirty="0">
                <a:solidFill>
                  <a:srgbClr val="0070C0"/>
                </a:solidFill>
                <a:latin typeface="Open Sans"/>
                <a:ea typeface="Open Sans"/>
                <a:cs typeface="Open Sans"/>
                <a:sym typeface="Open Sans"/>
              </a:rPr>
              <a:t>AACRAO’s New Campaigning Policy</a:t>
            </a:r>
          </a:p>
          <a:p>
            <a:pPr lvl="0" algn="ctr">
              <a:lnSpc>
                <a:spcPct val="120000"/>
              </a:lnSpc>
              <a:buSzPts val="6500"/>
            </a:pPr>
            <a:endParaRPr lang="en-US" sz="4400" dirty="0">
              <a:solidFill>
                <a:srgbClr val="0070C0"/>
              </a:solidFill>
            </a:endParaRPr>
          </a:p>
        </p:txBody>
      </p:sp>
      <p:sp>
        <p:nvSpPr>
          <p:cNvPr id="5" name="Rectangle 4">
            <a:extLst>
              <a:ext uri="{FF2B5EF4-FFF2-40B4-BE49-F238E27FC236}">
                <a16:creationId xmlns:a16="http://schemas.microsoft.com/office/drawing/2014/main" id="{4DD97EE0-F6BA-4CE5-89D2-58621D5DEF4D}"/>
              </a:ext>
            </a:extLst>
          </p:cNvPr>
          <p:cNvSpPr/>
          <p:nvPr/>
        </p:nvSpPr>
        <p:spPr>
          <a:xfrm>
            <a:off x="1158240" y="1962720"/>
            <a:ext cx="15300960" cy="8142935"/>
          </a:xfrm>
          <a:prstGeom prst="rect">
            <a:avLst/>
          </a:prstGeom>
        </p:spPr>
        <p:txBody>
          <a:bodyPr wrap="square">
            <a:spAutoFit/>
          </a:bodyPr>
          <a:lstStyle/>
          <a:p>
            <a:pPr lvl="0">
              <a:lnSpc>
                <a:spcPct val="120000"/>
              </a:lnSpc>
              <a:buSzPts val="6500"/>
            </a:pPr>
            <a:r>
              <a:rPr lang="en-US" sz="3600" b="1" dirty="0">
                <a:solidFill>
                  <a:srgbClr val="0070C0"/>
                </a:solidFill>
                <a:latin typeface="Open Sans"/>
                <a:ea typeface="Open Sans"/>
                <a:cs typeface="Open Sans"/>
                <a:sym typeface="Open Sans"/>
              </a:rPr>
              <a:t>Who do the guidelines apply to?</a:t>
            </a:r>
          </a:p>
          <a:p>
            <a:pPr marL="571500" lvl="5" indent="-571500">
              <a:lnSpc>
                <a:spcPct val="120000"/>
              </a:lnSpc>
              <a:buSzPts val="6500"/>
              <a:buFont typeface="Arial" panose="020B0604020202020204" pitchFamily="34" charset="0"/>
              <a:buChar char="•"/>
            </a:pPr>
            <a:r>
              <a:rPr lang="en-US" sz="3600" dirty="0">
                <a:solidFill>
                  <a:srgbClr val="0070C0"/>
                </a:solidFill>
                <a:latin typeface="Open Sans"/>
                <a:ea typeface="Open Sans"/>
                <a:cs typeface="Open Sans"/>
                <a:sym typeface="Open Sans"/>
              </a:rPr>
              <a:t>Individuals running for a Board of Directors of N&amp;E position</a:t>
            </a:r>
          </a:p>
          <a:p>
            <a:pPr marL="571500" lvl="5" indent="-571500">
              <a:lnSpc>
                <a:spcPct val="120000"/>
              </a:lnSpc>
              <a:buSzPts val="6500"/>
              <a:buFont typeface="Arial" panose="020B0604020202020204" pitchFamily="34" charset="0"/>
              <a:buChar char="•"/>
            </a:pPr>
            <a:r>
              <a:rPr lang="en-US" sz="3600" dirty="0">
                <a:solidFill>
                  <a:srgbClr val="0070C0"/>
                </a:solidFill>
                <a:latin typeface="Open Sans"/>
                <a:ea typeface="Open Sans"/>
                <a:cs typeface="Open Sans"/>
                <a:sym typeface="Open Sans"/>
              </a:rPr>
              <a:t>Members of state and regional associations who have candidates on an AACRAO slate from their state/region</a:t>
            </a:r>
          </a:p>
          <a:p>
            <a:pPr marL="571500" lvl="5" indent="-571500">
              <a:lnSpc>
                <a:spcPct val="120000"/>
              </a:lnSpc>
              <a:buSzPts val="6500"/>
              <a:buFont typeface="Arial" panose="020B0604020202020204" pitchFamily="34" charset="0"/>
              <a:buChar char="•"/>
            </a:pPr>
            <a:r>
              <a:rPr lang="en-US" sz="3600" dirty="0">
                <a:solidFill>
                  <a:srgbClr val="0070C0"/>
                </a:solidFill>
                <a:latin typeface="Open Sans"/>
                <a:ea typeface="Open Sans"/>
                <a:cs typeface="Open Sans"/>
                <a:sym typeface="Open Sans"/>
              </a:rPr>
              <a:t>Other AACRAO members</a:t>
            </a:r>
          </a:p>
          <a:p>
            <a:pPr marL="571500" lvl="5" indent="-571500">
              <a:lnSpc>
                <a:spcPct val="120000"/>
              </a:lnSpc>
              <a:buSzPts val="6500"/>
              <a:buFont typeface="Arial" panose="020B0604020202020204" pitchFamily="34" charset="0"/>
              <a:buChar char="•"/>
            </a:pPr>
            <a:r>
              <a:rPr lang="en-US" sz="3600" dirty="0">
                <a:solidFill>
                  <a:srgbClr val="0070C0"/>
                </a:solidFill>
                <a:latin typeface="Open Sans"/>
                <a:ea typeface="Open Sans"/>
                <a:cs typeface="Open Sans"/>
                <a:sym typeface="Open Sans"/>
              </a:rPr>
              <a:t>Members of a candidate’s home institution</a:t>
            </a:r>
          </a:p>
          <a:p>
            <a:pPr lvl="5">
              <a:lnSpc>
                <a:spcPct val="120000"/>
              </a:lnSpc>
              <a:buSzPts val="6500"/>
            </a:pPr>
            <a:r>
              <a:rPr lang="en-US" sz="3600" dirty="0">
                <a:solidFill>
                  <a:srgbClr val="0070C0"/>
                </a:solidFill>
                <a:latin typeface="Open Sans"/>
                <a:ea typeface="Open Sans"/>
                <a:cs typeface="Open Sans"/>
                <a:sym typeface="Open Sans"/>
              </a:rPr>
              <a:t>(This is not an exhaustive list)</a:t>
            </a:r>
          </a:p>
          <a:p>
            <a:pPr lvl="2">
              <a:lnSpc>
                <a:spcPct val="120000"/>
              </a:lnSpc>
              <a:buSzPts val="6500"/>
            </a:pPr>
            <a:endParaRPr lang="en-US" sz="3600" dirty="0">
              <a:solidFill>
                <a:srgbClr val="0070C0"/>
              </a:solidFill>
              <a:latin typeface="Open Sans"/>
              <a:ea typeface="Open Sans"/>
              <a:cs typeface="Open Sans"/>
              <a:sym typeface="Open Sans"/>
            </a:endParaRPr>
          </a:p>
          <a:p>
            <a:pPr lvl="2">
              <a:lnSpc>
                <a:spcPct val="120000"/>
              </a:lnSpc>
              <a:buSzPts val="6500"/>
            </a:pPr>
            <a:r>
              <a:rPr lang="en-US" sz="3600" b="1" dirty="0">
                <a:solidFill>
                  <a:srgbClr val="0070C0"/>
                </a:solidFill>
                <a:latin typeface="Open Sans"/>
                <a:ea typeface="Open Sans"/>
                <a:cs typeface="Open Sans"/>
                <a:sym typeface="Open Sans"/>
              </a:rPr>
              <a:t>What is permissible?</a:t>
            </a:r>
          </a:p>
          <a:p>
            <a:pPr marL="571500" lvl="2" indent="-571500">
              <a:lnSpc>
                <a:spcPct val="120000"/>
              </a:lnSpc>
              <a:buSzPts val="6500"/>
              <a:buFont typeface="Arial" panose="020B0604020202020204" pitchFamily="34" charset="0"/>
              <a:buChar char="•"/>
            </a:pPr>
            <a:r>
              <a:rPr lang="en-US" sz="3600" dirty="0">
                <a:solidFill>
                  <a:srgbClr val="0070C0"/>
                </a:solidFill>
                <a:latin typeface="Open Sans"/>
                <a:ea typeface="Open Sans"/>
                <a:cs typeface="Open Sans"/>
                <a:sym typeface="Open Sans"/>
              </a:rPr>
              <a:t>Encouraging all members to vote, but no direct “vote for me” or “vote for X”!</a:t>
            </a:r>
          </a:p>
          <a:p>
            <a:pPr lvl="0" algn="ctr">
              <a:lnSpc>
                <a:spcPct val="120000"/>
              </a:lnSpc>
              <a:buSzPts val="6500"/>
            </a:pPr>
            <a:endParaRPr lang="en-US" sz="4400" dirty="0">
              <a:solidFill>
                <a:srgbClr val="0070C0"/>
              </a:solidFill>
            </a:endParaRPr>
          </a:p>
        </p:txBody>
      </p:sp>
    </p:spTree>
    <p:extLst>
      <p:ext uri="{BB962C8B-B14F-4D97-AF65-F5344CB8AC3E}">
        <p14:creationId xmlns:p14="http://schemas.microsoft.com/office/powerpoint/2010/main" val="197066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1422</Words>
  <Application>Microsoft Macintosh PowerPoint</Application>
  <PresentationFormat>Custom</PresentationFormat>
  <Paragraphs>107</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Roboto</vt:lpstr>
      <vt:lpstr>Arial</vt:lpstr>
      <vt:lpstr>Open Sans ExtraBold</vt:lpstr>
      <vt:lpstr>Open Sans Light</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hsut</dc:creator>
  <cp:lastModifiedBy>Microsoft Office User</cp:lastModifiedBy>
  <cp:revision>83</cp:revision>
  <dcterms:created xsi:type="dcterms:W3CDTF">2006-08-16T00:00:00Z</dcterms:created>
  <dcterms:modified xsi:type="dcterms:W3CDTF">2023-10-23T17:12:31Z</dcterms:modified>
</cp:coreProperties>
</file>